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74" r:id="rId2"/>
    <p:sldId id="294" r:id="rId3"/>
    <p:sldId id="293" r:id="rId4"/>
    <p:sldId id="316" r:id="rId5"/>
    <p:sldId id="275" r:id="rId6"/>
    <p:sldId id="278" r:id="rId7"/>
    <p:sldId id="283" r:id="rId8"/>
    <p:sldId id="277" r:id="rId9"/>
    <p:sldId id="276" r:id="rId10"/>
    <p:sldId id="284" r:id="rId11"/>
    <p:sldId id="285" r:id="rId12"/>
    <p:sldId id="281" r:id="rId13"/>
    <p:sldId id="280" r:id="rId14"/>
    <p:sldId id="274" r:id="rId15"/>
    <p:sldId id="288" r:id="rId16"/>
    <p:sldId id="318" r:id="rId17"/>
    <p:sldId id="320" r:id="rId18"/>
    <p:sldId id="287" r:id="rId19"/>
    <p:sldId id="319" r:id="rId20"/>
    <p:sldId id="327" r:id="rId21"/>
    <p:sldId id="301" r:id="rId22"/>
    <p:sldId id="419" r:id="rId23"/>
    <p:sldId id="400" r:id="rId24"/>
    <p:sldId id="257" r:id="rId25"/>
    <p:sldId id="323" r:id="rId26"/>
    <p:sldId id="328" r:id="rId27"/>
    <p:sldId id="300" r:id="rId28"/>
    <p:sldId id="259" r:id="rId29"/>
    <p:sldId id="263" r:id="rId30"/>
    <p:sldId id="295" r:id="rId31"/>
    <p:sldId id="262" r:id="rId32"/>
    <p:sldId id="264" r:id="rId33"/>
    <p:sldId id="265" r:id="rId34"/>
    <p:sldId id="266" r:id="rId35"/>
    <p:sldId id="267" r:id="rId36"/>
    <p:sldId id="268" r:id="rId37"/>
    <p:sldId id="269" r:id="rId38"/>
    <p:sldId id="270" r:id="rId39"/>
    <p:sldId id="271" r:id="rId40"/>
    <p:sldId id="272" r:id="rId41"/>
    <p:sldId id="299" r:id="rId42"/>
    <p:sldId id="297" r:id="rId43"/>
    <p:sldId id="329" r:id="rId44"/>
    <p:sldId id="326" r:id="rId45"/>
    <p:sldId id="416" r:id="rId46"/>
    <p:sldId id="414" r:id="rId47"/>
    <p:sldId id="417" r:id="rId48"/>
    <p:sldId id="420" r:id="rId49"/>
    <p:sldId id="401" r:id="rId50"/>
    <p:sldId id="402" r:id="rId51"/>
    <p:sldId id="403" r:id="rId52"/>
    <p:sldId id="404" r:id="rId53"/>
    <p:sldId id="405" r:id="rId54"/>
    <p:sldId id="406" r:id="rId55"/>
    <p:sldId id="407" r:id="rId56"/>
    <p:sldId id="408" r:id="rId57"/>
    <p:sldId id="409" r:id="rId58"/>
    <p:sldId id="421" r:id="rId59"/>
    <p:sldId id="410" r:id="rId60"/>
    <p:sldId id="418" r:id="rId61"/>
    <p:sldId id="415" r:id="rId6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C001E"/>
    <a:srgbClr val="FFFFFF"/>
    <a:srgbClr val="0F0905"/>
    <a:srgbClr val="0F0504"/>
    <a:srgbClr val="FFCC00"/>
    <a:srgbClr val="C10C13"/>
    <a:srgbClr val="FFFF00"/>
    <a:srgbClr val="28030A"/>
    <a:srgbClr val="0E0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FFCACA"/>
          </a:solidFill>
        </a:fill>
      </a:tcStyle>
    </a:wholeTbl>
    <a:band2H>
      <a:tcTxStyle/>
      <a:tcStyle>
        <a:tcBdr/>
        <a:fill>
          <a:solidFill>
            <a:srgbClr val="FFE6E6"/>
          </a:solidFill>
        </a:fill>
      </a:tcStyle>
    </a:band2H>
    <a:firstCol>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1"/>
          </a:solidFill>
        </a:fill>
      </a:tcStyle>
    </a:firstCol>
    <a:la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381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1"/>
          </a:solidFill>
        </a:fill>
      </a:tcStyle>
    </a:lastRow>
    <a:fir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381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FFECE6"/>
          </a:solidFill>
        </a:fill>
      </a:tcStyle>
    </a:wholeTbl>
    <a:band2H>
      <a:tcTxStyle/>
      <a:tcStyle>
        <a:tcBdr/>
        <a:fill>
          <a:solidFill>
            <a:srgbClr val="FFF5F3"/>
          </a:solidFill>
        </a:fill>
      </a:tcStyle>
    </a:band2H>
    <a:firstCol>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3"/>
          </a:solidFill>
        </a:fill>
      </a:tcStyle>
    </a:firstCol>
    <a:la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381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3"/>
          </a:solidFill>
        </a:fill>
      </a:tcStyle>
    </a:lastRow>
    <a:fir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381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F6D1D9"/>
          </a:solidFill>
        </a:fill>
      </a:tcStyle>
    </a:wholeTbl>
    <a:band2H>
      <a:tcTxStyle/>
      <a:tcStyle>
        <a:tcBdr/>
        <a:fill>
          <a:solidFill>
            <a:srgbClr val="FAE9ED"/>
          </a:solidFill>
        </a:fill>
      </a:tcStyle>
    </a:band2H>
    <a:firstCol>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6"/>
          </a:solidFill>
        </a:fill>
      </a:tcStyle>
    </a:firstCol>
    <a:la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381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6"/>
          </a:solidFill>
        </a:fill>
      </a:tcStyle>
    </a:lastRow>
    <a:fir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381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9966"/>
          </a:solidFill>
        </a:fill>
      </a:tcStyle>
    </a:band2H>
    <a:firstCol>
      <a:tcTxStyle b="on" i="off">
        <a:font>
          <a:latin typeface="Arial"/>
          <a:ea typeface="Arial"/>
          <a:cs typeface="Arial"/>
        </a:font>
        <a:srgbClr val="FF99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9966"/>
          </a:solidFill>
        </a:fill>
      </a:tcStyle>
    </a:lastRow>
    <a:firstRow>
      <a:tcTxStyle b="on" i="off">
        <a:font>
          <a:latin typeface="Arial"/>
          <a:ea typeface="Arial"/>
          <a:cs typeface="Arial"/>
        </a:font>
        <a:srgbClr val="FF9966"/>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000000"/>
          </a:solidFill>
        </a:fill>
      </a:tcStyle>
    </a:firstCol>
    <a:la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38100" cap="flat">
              <a:solidFill>
                <a:srgbClr val="FF9966"/>
              </a:solidFill>
              <a:prstDash val="solid"/>
              <a:round/>
            </a:ln>
          </a:top>
          <a:bottom>
            <a:ln w="127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000000"/>
          </a:solidFill>
        </a:fill>
      </a:tcStyle>
    </a:lastRow>
    <a:firstRow>
      <a:tcTxStyle b="on" i="off">
        <a:font>
          <a:latin typeface="Arial"/>
          <a:ea typeface="Arial"/>
          <a:cs typeface="Arial"/>
        </a:font>
        <a:srgbClr val="FF9966"/>
      </a:tcTxStyle>
      <a:tcStyle>
        <a:tcBdr>
          <a:left>
            <a:ln w="12700" cap="flat">
              <a:solidFill>
                <a:srgbClr val="FF9966"/>
              </a:solidFill>
              <a:prstDash val="solid"/>
              <a:round/>
            </a:ln>
          </a:left>
          <a:right>
            <a:ln w="12700" cap="flat">
              <a:solidFill>
                <a:srgbClr val="FF9966"/>
              </a:solidFill>
              <a:prstDash val="solid"/>
              <a:round/>
            </a:ln>
          </a:right>
          <a:top>
            <a:ln w="12700" cap="flat">
              <a:solidFill>
                <a:srgbClr val="FF9966"/>
              </a:solidFill>
              <a:prstDash val="solid"/>
              <a:round/>
            </a:ln>
          </a:top>
          <a:bottom>
            <a:ln w="38100" cap="flat">
              <a:solidFill>
                <a:srgbClr val="FF9966"/>
              </a:solidFill>
              <a:prstDash val="solid"/>
              <a:round/>
            </a:ln>
          </a:bottom>
          <a:insideH>
            <a:ln w="12700" cap="flat">
              <a:solidFill>
                <a:srgbClr val="FF9966"/>
              </a:solidFill>
              <a:prstDash val="solid"/>
              <a:round/>
            </a:ln>
          </a:insideH>
          <a:insideV>
            <a:ln w="12700" cap="flat">
              <a:solidFill>
                <a:srgbClr val="FF9966"/>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5"/>
    <p:restoredTop sz="92975"/>
  </p:normalViewPr>
  <p:slideViewPr>
    <p:cSldViewPr snapToGrid="0" snapToObjects="1">
      <p:cViewPr>
        <p:scale>
          <a:sx n="66" d="100"/>
          <a:sy n="66" d="100"/>
        </p:scale>
        <p:origin x="-1626"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xfrm>
            <a:off x="1143000" y="685800"/>
            <a:ext cx="4572000" cy="3429000"/>
          </a:xfrm>
          <a:prstGeom prst="rect">
            <a:avLst/>
          </a:prstGeom>
        </p:spPr>
        <p:txBody>
          <a:bodyPr/>
          <a:lstStyle/>
          <a:p>
            <a:endParaRPr/>
          </a:p>
        </p:txBody>
      </p:sp>
      <p:sp>
        <p:nvSpPr>
          <p:cNvPr id="902" name="Shape 90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42903809"/>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endParaRPr lang="en-US" dirty="0"/>
          </a:p>
        </p:txBody>
      </p:sp>
    </p:spTree>
    <p:extLst>
      <p:ext uri="{BB962C8B-B14F-4D97-AF65-F5344CB8AC3E}">
        <p14:creationId xmlns:p14="http://schemas.microsoft.com/office/powerpoint/2010/main" val="113999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6858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None/>
              <a:defRPr sz="2400" b="1"/>
            </a:pPr>
            <a:endParaRPr/>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None/>
              <a:defRPr sz="1400"/>
            </a:pPr>
            <a:endParaRPr/>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82"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83"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92"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201"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10"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219" name="Body Level One…"/>
          <p:cNvSpPr txBox="1">
            <a:spLocks noGrp="1"/>
          </p:cNvSpPr>
          <p:nvPr>
            <p:ph type="body" idx="1"/>
          </p:nvPr>
        </p:nvSpPr>
        <p:spPr>
          <a:xfrm>
            <a:off x="685800" y="2667000"/>
            <a:ext cx="7772400" cy="34591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28" name="Body Level One…"/>
          <p:cNvSpPr txBox="1">
            <a:spLocks noGrp="1"/>
          </p:cNvSpPr>
          <p:nvPr>
            <p:ph type="body" sz="quarter" idx="1"/>
          </p:nvPr>
        </p:nvSpPr>
        <p:spPr>
          <a:xfrm>
            <a:off x="722312" y="2906713"/>
            <a:ext cx="7772401" cy="1500188"/>
          </a:xfrm>
          <a:prstGeom prst="rect">
            <a:avLst/>
          </a:prstGeom>
        </p:spPr>
        <p:txBody>
          <a:bodyPr anchor="b"/>
          <a:lstStyle>
            <a:lvl1pPr marL="0" indent="0" algn="ctr">
              <a:spcBef>
                <a:spcPts val="400"/>
              </a:spcBef>
              <a:buSzTx/>
              <a:buNone/>
              <a:defRPr sz="2000"/>
            </a:lvl1pPr>
            <a:lvl2pPr marL="0" indent="457200" algn="ctr">
              <a:spcBef>
                <a:spcPts val="400"/>
              </a:spcBef>
              <a:buSzTx/>
              <a:buNone/>
              <a:defRPr sz="2000"/>
            </a:lvl2pPr>
            <a:lvl3pPr marL="0" indent="914400" algn="ctr">
              <a:spcBef>
                <a:spcPts val="400"/>
              </a:spcBef>
              <a:buSzTx/>
              <a:buNone/>
              <a:defRPr sz="2000"/>
            </a:lvl3pPr>
            <a:lvl4pPr marL="0" indent="1371600" algn="ctr">
              <a:spcBef>
                <a:spcPts val="400"/>
              </a:spcBef>
              <a:buSzTx/>
              <a:buNone/>
              <a:defRPr sz="2000"/>
            </a:lvl4pPr>
            <a:lvl5pPr marL="0" indent="1828800" algn="ctr">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237" name="Body Level One…"/>
          <p:cNvSpPr txBox="1">
            <a:spLocks noGrp="1"/>
          </p:cNvSpPr>
          <p:nvPr>
            <p:ph type="body" sz="half" idx="1"/>
          </p:nvPr>
        </p:nvSpPr>
        <p:spPr>
          <a:xfrm>
            <a:off x="685800" y="2667000"/>
            <a:ext cx="3810000" cy="3459163"/>
          </a:xfrm>
          <a:prstGeom prst="rect">
            <a:avLst/>
          </a:prstGeom>
        </p:spPr>
        <p:txBody>
          <a:bodyPr/>
          <a:lstStyle>
            <a:lvl1pPr algn="ctr">
              <a:spcBef>
                <a:spcPts val="600"/>
              </a:spcBef>
              <a:defRPr sz="2800"/>
            </a:lvl1pPr>
            <a:lvl2pPr marL="790575" indent="-333375" algn="ctr">
              <a:spcBef>
                <a:spcPts val="600"/>
              </a:spcBef>
              <a:defRPr sz="2800"/>
            </a:lvl2pPr>
            <a:lvl3pPr marL="1234439" indent="-320039" algn="ctr">
              <a:spcBef>
                <a:spcPts val="600"/>
              </a:spcBef>
              <a:defRPr sz="2800"/>
            </a:lvl3pPr>
            <a:lvl4pPr marL="1727200" indent="-355600" algn="ctr">
              <a:spcBef>
                <a:spcPts val="600"/>
              </a:spcBef>
              <a:defRPr sz="2800"/>
            </a:lvl4pPr>
            <a:lvl5pPr marL="2184400" indent="-355600" algn="ctr">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46" name="Body Level One…"/>
          <p:cNvSpPr txBox="1">
            <a:spLocks noGrp="1"/>
          </p:cNvSpPr>
          <p:nvPr>
            <p:ph type="body" sz="quarter" idx="1"/>
          </p:nvPr>
        </p:nvSpPr>
        <p:spPr>
          <a:xfrm>
            <a:off x="457200" y="1535112"/>
            <a:ext cx="4040188" cy="639763"/>
          </a:xfrm>
          <a:prstGeom prst="rect">
            <a:avLst/>
          </a:prstGeom>
        </p:spPr>
        <p:txBody>
          <a:bodyPr anchor="b"/>
          <a:lstStyle>
            <a:lvl1pPr marL="0" indent="0" algn="ctr">
              <a:spcBef>
                <a:spcPts val="500"/>
              </a:spcBef>
              <a:buSzTx/>
              <a:buNone/>
              <a:defRPr sz="2400" b="1"/>
            </a:lvl1pPr>
            <a:lvl2pPr marL="0" indent="457200" algn="ctr">
              <a:spcBef>
                <a:spcPts val="500"/>
              </a:spcBef>
              <a:buSzTx/>
              <a:buNone/>
              <a:defRPr sz="2400" b="1"/>
            </a:lvl2pPr>
            <a:lvl3pPr marL="0" indent="914400" algn="ctr">
              <a:spcBef>
                <a:spcPts val="500"/>
              </a:spcBef>
              <a:buSzTx/>
              <a:buNone/>
              <a:defRPr sz="2400" b="1"/>
            </a:lvl3pPr>
            <a:lvl4pPr marL="0" indent="1371600" algn="ctr">
              <a:spcBef>
                <a:spcPts val="500"/>
              </a:spcBef>
              <a:buSzTx/>
              <a:buNone/>
              <a:defRPr sz="2400" b="1"/>
            </a:lvl4pPr>
            <a:lvl5pPr marL="0" indent="1828800" algn="ctr">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7" name="Text Placeholder 4"/>
          <p:cNvSpPr>
            <a:spLocks noGrp="1"/>
          </p:cNvSpPr>
          <p:nvPr>
            <p:ph type="body" sz="quarter" idx="13"/>
          </p:nvPr>
        </p:nvSpPr>
        <p:spPr>
          <a:xfrm>
            <a:off x="4645025" y="1535112"/>
            <a:ext cx="4041775" cy="639763"/>
          </a:xfrm>
          <a:prstGeom prst="rect">
            <a:avLst/>
          </a:prstGeom>
        </p:spPr>
        <p:txBody>
          <a:bodyPr anchor="b"/>
          <a:lstStyle/>
          <a:p>
            <a:pPr marL="0" indent="0" algn="ctr">
              <a:spcBef>
                <a:spcPts val="500"/>
              </a:spcBef>
              <a:buSzTx/>
              <a:buNone/>
              <a:defRPr sz="2400" b="1"/>
            </a:pPr>
            <a:endParaRPr/>
          </a:p>
        </p:txBody>
      </p:sp>
      <p:sp>
        <p:nvSpPr>
          <p:cNvPr id="24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5"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2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71" name="Body Level One…"/>
          <p:cNvSpPr txBox="1">
            <a:spLocks noGrp="1"/>
          </p:cNvSpPr>
          <p:nvPr>
            <p:ph type="body" idx="1"/>
          </p:nvPr>
        </p:nvSpPr>
        <p:spPr>
          <a:xfrm>
            <a:off x="3575050" y="273050"/>
            <a:ext cx="5111750" cy="585311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72" name="Text Placeholder 3"/>
          <p:cNvSpPr>
            <a:spLocks noGrp="1"/>
          </p:cNvSpPr>
          <p:nvPr>
            <p:ph type="body" sz="half" idx="13"/>
          </p:nvPr>
        </p:nvSpPr>
        <p:spPr>
          <a:xfrm>
            <a:off x="457199" y="1435100"/>
            <a:ext cx="3008315" cy="4691063"/>
          </a:xfrm>
          <a:prstGeom prst="rect">
            <a:avLst/>
          </a:prstGeom>
        </p:spPr>
        <p:txBody>
          <a:bodyPr/>
          <a:lstStyle/>
          <a:p>
            <a:pPr marL="0" indent="0" algn="ctr">
              <a:spcBef>
                <a:spcPts val="300"/>
              </a:spcBef>
              <a:buSzTx/>
              <a:buNone/>
              <a:defRPr sz="1400"/>
            </a:pPr>
            <a:endParaRPr/>
          </a:p>
        </p:txBody>
      </p:sp>
      <p:sp>
        <p:nvSpPr>
          <p:cNvPr id="27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8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282" name="Body Level One…"/>
          <p:cNvSpPr txBox="1">
            <a:spLocks noGrp="1"/>
          </p:cNvSpPr>
          <p:nvPr>
            <p:ph type="body" sz="quarter" idx="1"/>
          </p:nvPr>
        </p:nvSpPr>
        <p:spPr>
          <a:xfrm>
            <a:off x="1792288" y="5367337"/>
            <a:ext cx="5486401" cy="804863"/>
          </a:xfrm>
          <a:prstGeom prst="rect">
            <a:avLst/>
          </a:prstGeom>
        </p:spPr>
        <p:txBody>
          <a:bodyPr/>
          <a:lstStyle>
            <a:lvl1pPr marL="0" indent="0" algn="ctr">
              <a:spcBef>
                <a:spcPts val="300"/>
              </a:spcBef>
              <a:buSzTx/>
              <a:buNone/>
              <a:defRPr sz="1400"/>
            </a:lvl1pPr>
            <a:lvl2pPr marL="0" indent="457200" algn="ctr">
              <a:spcBef>
                <a:spcPts val="300"/>
              </a:spcBef>
              <a:buSzTx/>
              <a:buNone/>
              <a:defRPr sz="1400"/>
            </a:lvl2pPr>
            <a:lvl3pPr marL="0" indent="914400" algn="ctr">
              <a:spcBef>
                <a:spcPts val="300"/>
              </a:spcBef>
              <a:buSzTx/>
              <a:buNone/>
              <a:defRPr sz="1400"/>
            </a:lvl3pPr>
            <a:lvl4pPr marL="0" indent="1371600" algn="ctr">
              <a:spcBef>
                <a:spcPts val="300"/>
              </a:spcBef>
              <a:buSzTx/>
              <a:buNone/>
              <a:defRPr sz="1400"/>
            </a:lvl4pPr>
            <a:lvl5pPr marL="0" indent="1828800" algn="ctr">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291" name="Body Level One…"/>
          <p:cNvSpPr txBox="1">
            <a:spLocks noGrp="1"/>
          </p:cNvSpPr>
          <p:nvPr>
            <p:ph type="body" idx="1"/>
          </p:nvPr>
        </p:nvSpPr>
        <p:spPr>
          <a:xfrm>
            <a:off x="685800" y="2667000"/>
            <a:ext cx="7772400" cy="34591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629400" y="1295400"/>
            <a:ext cx="2057400" cy="4830763"/>
          </a:xfrm>
          <a:prstGeom prst="rect">
            <a:avLst/>
          </a:prstGeom>
        </p:spPr>
        <p:txBody>
          <a:bodyPr/>
          <a:lstStyle/>
          <a:p>
            <a:r>
              <a:t>Title Text</a:t>
            </a:r>
          </a:p>
        </p:txBody>
      </p:sp>
      <p:sp>
        <p:nvSpPr>
          <p:cNvPr id="300" name="Body Level One…"/>
          <p:cNvSpPr txBox="1">
            <a:spLocks noGrp="1"/>
          </p:cNvSpPr>
          <p:nvPr>
            <p:ph type="body" idx="1"/>
          </p:nvPr>
        </p:nvSpPr>
        <p:spPr>
          <a:xfrm>
            <a:off x="457200" y="1295400"/>
            <a:ext cx="6019800" cy="48307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9"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80"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0" y="274638"/>
            <a:ext cx="2057400" cy="5851526"/>
          </a:xfrm>
          <a:prstGeom prst="rect">
            <a:avLst/>
          </a:prstGeom>
        </p:spPr>
        <p:txBody>
          <a:bodyPr/>
          <a:lstStyle/>
          <a:p>
            <a:r>
              <a:t>Title Text</a:t>
            </a:r>
          </a:p>
        </p:txBody>
      </p:sp>
      <p:sp>
        <p:nvSpPr>
          <p:cNvPr id="399" name="Body Level One…"/>
          <p:cNvSpPr txBox="1">
            <a:spLocks noGrp="1"/>
          </p:cNvSpPr>
          <p:nvPr>
            <p:ph type="body" idx="1"/>
          </p:nvPr>
        </p:nvSpPr>
        <p:spPr>
          <a:xfrm>
            <a:off x="6858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408"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17"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426"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35"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None/>
              <a:defRPr sz="2400" b="1"/>
            </a:pPr>
            <a:endParaRPr/>
          </a:p>
        </p:txBody>
      </p:sp>
      <p:sp>
        <p:nvSpPr>
          <p:cNvPr id="4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5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469"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None/>
              <a:defRPr sz="1400"/>
            </a:pPr>
            <a:endParaRPr/>
          </a:p>
        </p:txBody>
      </p:sp>
      <p:sp>
        <p:nvSpPr>
          <p:cNvPr id="47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479"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48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498"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07"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516" name="Body Level One…"/>
          <p:cNvSpPr txBox="1">
            <a:spLocks noGrp="1"/>
          </p:cNvSpPr>
          <p:nvPr>
            <p:ph type="body" idx="1"/>
          </p:nvPr>
        </p:nvSpPr>
        <p:spPr>
          <a:xfrm>
            <a:off x="685800" y="2667000"/>
            <a:ext cx="7772400" cy="34591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25" name="Body Level One…"/>
          <p:cNvSpPr txBox="1">
            <a:spLocks noGrp="1"/>
          </p:cNvSpPr>
          <p:nvPr>
            <p:ph type="body" sz="quarter" idx="1"/>
          </p:nvPr>
        </p:nvSpPr>
        <p:spPr>
          <a:xfrm>
            <a:off x="722312" y="2906713"/>
            <a:ext cx="7772401" cy="1500188"/>
          </a:xfrm>
          <a:prstGeom prst="rect">
            <a:avLst/>
          </a:prstGeom>
        </p:spPr>
        <p:txBody>
          <a:bodyPr anchor="b"/>
          <a:lstStyle>
            <a:lvl1pPr marL="0" indent="0" algn="ctr">
              <a:spcBef>
                <a:spcPts val="400"/>
              </a:spcBef>
              <a:buSzTx/>
              <a:buNone/>
              <a:defRPr sz="2000"/>
            </a:lvl1pPr>
            <a:lvl2pPr marL="0" indent="457200" algn="ctr">
              <a:spcBef>
                <a:spcPts val="400"/>
              </a:spcBef>
              <a:buSzTx/>
              <a:buNone/>
              <a:defRPr sz="2000"/>
            </a:lvl2pPr>
            <a:lvl3pPr marL="0" indent="914400" algn="ctr">
              <a:spcBef>
                <a:spcPts val="400"/>
              </a:spcBef>
              <a:buSzTx/>
              <a:buNone/>
              <a:defRPr sz="2000"/>
            </a:lvl3pPr>
            <a:lvl4pPr marL="0" indent="1371600" algn="ctr">
              <a:spcBef>
                <a:spcPts val="400"/>
              </a:spcBef>
              <a:buSzTx/>
              <a:buNone/>
              <a:defRPr sz="2000"/>
            </a:lvl4pPr>
            <a:lvl5pPr marL="0" indent="1828800" algn="ctr">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534" name="Body Level One…"/>
          <p:cNvSpPr txBox="1">
            <a:spLocks noGrp="1"/>
          </p:cNvSpPr>
          <p:nvPr>
            <p:ph type="body" sz="half" idx="1"/>
          </p:nvPr>
        </p:nvSpPr>
        <p:spPr>
          <a:xfrm>
            <a:off x="685800" y="2667000"/>
            <a:ext cx="3810000" cy="3459163"/>
          </a:xfrm>
          <a:prstGeom prst="rect">
            <a:avLst/>
          </a:prstGeom>
        </p:spPr>
        <p:txBody>
          <a:bodyPr/>
          <a:lstStyle>
            <a:lvl1pPr algn="ctr">
              <a:spcBef>
                <a:spcPts val="600"/>
              </a:spcBef>
              <a:defRPr sz="2800"/>
            </a:lvl1pPr>
            <a:lvl2pPr marL="790575" indent="-333375" algn="ctr">
              <a:spcBef>
                <a:spcPts val="600"/>
              </a:spcBef>
              <a:defRPr sz="2800"/>
            </a:lvl2pPr>
            <a:lvl3pPr marL="1234439" indent="-320039" algn="ctr">
              <a:spcBef>
                <a:spcPts val="600"/>
              </a:spcBef>
              <a:defRPr sz="2800"/>
            </a:lvl3pPr>
            <a:lvl4pPr marL="1727200" indent="-355600" algn="ctr">
              <a:spcBef>
                <a:spcPts val="600"/>
              </a:spcBef>
              <a:defRPr sz="2800"/>
            </a:lvl4pPr>
            <a:lvl5pPr marL="2184400" indent="-355600" algn="ctr">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3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43" name="Body Level One…"/>
          <p:cNvSpPr txBox="1">
            <a:spLocks noGrp="1"/>
          </p:cNvSpPr>
          <p:nvPr>
            <p:ph type="body" sz="quarter" idx="1"/>
          </p:nvPr>
        </p:nvSpPr>
        <p:spPr>
          <a:xfrm>
            <a:off x="457200" y="1535112"/>
            <a:ext cx="4040188" cy="639763"/>
          </a:xfrm>
          <a:prstGeom prst="rect">
            <a:avLst/>
          </a:prstGeom>
        </p:spPr>
        <p:txBody>
          <a:bodyPr anchor="b"/>
          <a:lstStyle>
            <a:lvl1pPr marL="0" indent="0" algn="ctr">
              <a:spcBef>
                <a:spcPts val="500"/>
              </a:spcBef>
              <a:buSzTx/>
              <a:buNone/>
              <a:defRPr sz="2400" b="1"/>
            </a:lvl1pPr>
            <a:lvl2pPr marL="0" indent="457200" algn="ctr">
              <a:spcBef>
                <a:spcPts val="500"/>
              </a:spcBef>
              <a:buSzTx/>
              <a:buNone/>
              <a:defRPr sz="2400" b="1"/>
            </a:lvl2pPr>
            <a:lvl3pPr marL="0" indent="914400" algn="ctr">
              <a:spcBef>
                <a:spcPts val="500"/>
              </a:spcBef>
              <a:buSzTx/>
              <a:buNone/>
              <a:defRPr sz="2400" b="1"/>
            </a:lvl3pPr>
            <a:lvl4pPr marL="0" indent="1371600" algn="ctr">
              <a:spcBef>
                <a:spcPts val="500"/>
              </a:spcBef>
              <a:buSzTx/>
              <a:buNone/>
              <a:defRPr sz="2400" b="1"/>
            </a:lvl4pPr>
            <a:lvl5pPr marL="0" indent="1828800" algn="ctr">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4" name="Text Placeholder 4"/>
          <p:cNvSpPr>
            <a:spLocks noGrp="1"/>
          </p:cNvSpPr>
          <p:nvPr>
            <p:ph type="body" sz="quarter" idx="13"/>
          </p:nvPr>
        </p:nvSpPr>
        <p:spPr>
          <a:xfrm>
            <a:off x="4645025" y="1535112"/>
            <a:ext cx="4041775" cy="639763"/>
          </a:xfrm>
          <a:prstGeom prst="rect">
            <a:avLst/>
          </a:prstGeom>
        </p:spPr>
        <p:txBody>
          <a:bodyPr anchor="b"/>
          <a:lstStyle/>
          <a:p>
            <a:pPr marL="0" indent="0" algn="ctr">
              <a:spcBef>
                <a:spcPts val="500"/>
              </a:spcBef>
              <a:buSzTx/>
              <a:buNone/>
              <a:defRPr sz="2400" b="1"/>
            </a:pPr>
            <a:endParaRPr/>
          </a:p>
        </p:txBody>
      </p:sp>
      <p:sp>
        <p:nvSpPr>
          <p:cNvPr id="54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2"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55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568" name="Body Level One…"/>
          <p:cNvSpPr txBox="1">
            <a:spLocks noGrp="1"/>
          </p:cNvSpPr>
          <p:nvPr>
            <p:ph type="body" idx="1"/>
          </p:nvPr>
        </p:nvSpPr>
        <p:spPr>
          <a:xfrm>
            <a:off x="3575050" y="273050"/>
            <a:ext cx="5111750" cy="585311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69" name="Text Placeholder 3"/>
          <p:cNvSpPr>
            <a:spLocks noGrp="1"/>
          </p:cNvSpPr>
          <p:nvPr>
            <p:ph type="body" sz="half" idx="13"/>
          </p:nvPr>
        </p:nvSpPr>
        <p:spPr>
          <a:xfrm>
            <a:off x="457199" y="1435100"/>
            <a:ext cx="3008315" cy="4691063"/>
          </a:xfrm>
          <a:prstGeom prst="rect">
            <a:avLst/>
          </a:prstGeom>
        </p:spPr>
        <p:txBody>
          <a:bodyPr/>
          <a:lstStyle/>
          <a:p>
            <a:pPr marL="0" indent="0" algn="ctr">
              <a:spcBef>
                <a:spcPts val="300"/>
              </a:spcBef>
              <a:buSzTx/>
              <a:buNone/>
              <a:defRPr sz="1400"/>
            </a:pPr>
            <a:endParaRPr/>
          </a:p>
        </p:txBody>
      </p:sp>
      <p:sp>
        <p:nvSpPr>
          <p:cNvPr id="57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57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79" name="Body Level One…"/>
          <p:cNvSpPr txBox="1">
            <a:spLocks noGrp="1"/>
          </p:cNvSpPr>
          <p:nvPr>
            <p:ph type="body" sz="quarter" idx="1"/>
          </p:nvPr>
        </p:nvSpPr>
        <p:spPr>
          <a:xfrm>
            <a:off x="1792288" y="5367337"/>
            <a:ext cx="5486401" cy="804863"/>
          </a:xfrm>
          <a:prstGeom prst="rect">
            <a:avLst/>
          </a:prstGeom>
        </p:spPr>
        <p:txBody>
          <a:bodyPr/>
          <a:lstStyle>
            <a:lvl1pPr marL="0" indent="0" algn="ctr">
              <a:spcBef>
                <a:spcPts val="300"/>
              </a:spcBef>
              <a:buSzTx/>
              <a:buNone/>
              <a:defRPr sz="1400"/>
            </a:lvl1pPr>
            <a:lvl2pPr marL="0" indent="457200" algn="ctr">
              <a:spcBef>
                <a:spcPts val="300"/>
              </a:spcBef>
              <a:buSzTx/>
              <a:buNone/>
              <a:defRPr sz="1400"/>
            </a:lvl2pPr>
            <a:lvl3pPr marL="0" indent="914400" algn="ctr">
              <a:spcBef>
                <a:spcPts val="300"/>
              </a:spcBef>
              <a:buSzTx/>
              <a:buNone/>
              <a:defRPr sz="1400"/>
            </a:lvl3pPr>
            <a:lvl4pPr marL="0" indent="1371600" algn="ctr">
              <a:spcBef>
                <a:spcPts val="300"/>
              </a:spcBef>
              <a:buSzTx/>
              <a:buNone/>
              <a:defRPr sz="1400"/>
            </a:lvl4pPr>
            <a:lvl5pPr marL="0" indent="1828800" algn="ctr">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7"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588" name="Body Level One…"/>
          <p:cNvSpPr txBox="1">
            <a:spLocks noGrp="1"/>
          </p:cNvSpPr>
          <p:nvPr>
            <p:ph type="body" idx="1"/>
          </p:nvPr>
        </p:nvSpPr>
        <p:spPr>
          <a:xfrm>
            <a:off x="685800" y="2667000"/>
            <a:ext cx="7772400" cy="34591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8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6629400" y="1295400"/>
            <a:ext cx="2057400" cy="4830763"/>
          </a:xfrm>
          <a:prstGeom prst="rect">
            <a:avLst/>
          </a:prstGeom>
        </p:spPr>
        <p:txBody>
          <a:bodyPr/>
          <a:lstStyle/>
          <a:p>
            <a:r>
              <a:t>Title Text</a:t>
            </a:r>
          </a:p>
        </p:txBody>
      </p:sp>
      <p:sp>
        <p:nvSpPr>
          <p:cNvPr id="597" name="Body Level One…"/>
          <p:cNvSpPr txBox="1">
            <a:spLocks noGrp="1"/>
          </p:cNvSpPr>
          <p:nvPr>
            <p:ph type="body" idx="1"/>
          </p:nvPr>
        </p:nvSpPr>
        <p:spPr>
          <a:xfrm>
            <a:off x="457200" y="1295400"/>
            <a:ext cx="6019800" cy="48307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06"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24"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2" name="Title Text"/>
          <p:cNvSpPr txBox="1">
            <a:spLocks noGrp="1"/>
          </p:cNvSpPr>
          <p:nvPr>
            <p:ph type="title"/>
          </p:nvPr>
        </p:nvSpPr>
        <p:spPr>
          <a:prstGeom prst="rect">
            <a:avLst/>
          </a:prstGeom>
        </p:spPr>
        <p:txBody>
          <a:bodyPr/>
          <a:lstStyle/>
          <a:p>
            <a:r>
              <a:t>Title Text</a:t>
            </a:r>
          </a:p>
        </p:txBody>
      </p:sp>
      <p:sp>
        <p:nvSpPr>
          <p:cNvPr id="633" name="Body Level One…"/>
          <p:cNvSpPr txBox="1">
            <a:spLocks noGrp="1"/>
          </p:cNvSpPr>
          <p:nvPr>
            <p:ph type="body" sz="half" idx="1"/>
          </p:nvPr>
        </p:nvSpPr>
        <p:spPr>
          <a:xfrm>
            <a:off x="6858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42"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43"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None/>
              <a:defRPr sz="2400" b="1"/>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67"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8"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None/>
              <a:defRPr sz="1400"/>
            </a:pPr>
            <a:endParaRP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77"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678"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6" name="Title Text"/>
          <p:cNvSpPr txBox="1">
            <a:spLocks noGrp="1"/>
          </p:cNvSpPr>
          <p:nvPr>
            <p:ph type="title"/>
          </p:nvPr>
        </p:nvSpPr>
        <p:spPr>
          <a:prstGeom prst="rect">
            <a:avLst/>
          </a:prstGeom>
        </p:spPr>
        <p:txBody>
          <a:bodyPr/>
          <a:lstStyle/>
          <a:p>
            <a:r>
              <a:t>Title Text</a:t>
            </a:r>
          </a:p>
        </p:txBody>
      </p:sp>
      <p:sp>
        <p:nvSpPr>
          <p:cNvPr id="68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6858000" y="274638"/>
            <a:ext cx="2057400" cy="5851526"/>
          </a:xfrm>
          <a:prstGeom prst="rect">
            <a:avLst/>
          </a:prstGeom>
        </p:spPr>
        <p:txBody>
          <a:bodyPr/>
          <a:lstStyle/>
          <a:p>
            <a:r>
              <a:t>Title Text</a:t>
            </a:r>
          </a:p>
        </p:txBody>
      </p:sp>
      <p:sp>
        <p:nvSpPr>
          <p:cNvPr id="696" name="Body Level One…"/>
          <p:cNvSpPr txBox="1">
            <a:spLocks noGrp="1"/>
          </p:cNvSpPr>
          <p:nvPr>
            <p:ph type="body" idx="1"/>
          </p:nvPr>
        </p:nvSpPr>
        <p:spPr>
          <a:xfrm>
            <a:off x="6858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4"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05"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0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14"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2"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23"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32"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3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41"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42"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None/>
              <a:defRPr sz="2400" b="1"/>
            </a:pPr>
            <a:endParaRPr/>
          </a:p>
        </p:txBody>
      </p:sp>
      <p:sp>
        <p:nvSpPr>
          <p:cNvPr id="74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5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66"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7"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None/>
              <a:defRPr sz="1400"/>
            </a:pPr>
            <a:endParaRPr/>
          </a:p>
        </p:txBody>
      </p:sp>
      <p:sp>
        <p:nvSpPr>
          <p:cNvPr id="76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76"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777"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7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86"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795"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804"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80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2"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813" name="Body Level One…"/>
          <p:cNvSpPr txBox="1">
            <a:spLocks noGrp="1"/>
          </p:cNvSpPr>
          <p:nvPr>
            <p:ph type="body" idx="1"/>
          </p:nvPr>
        </p:nvSpPr>
        <p:spPr>
          <a:xfrm>
            <a:off x="685800" y="2667000"/>
            <a:ext cx="7772400" cy="34591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1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1"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822" name="Body Level One…"/>
          <p:cNvSpPr txBox="1">
            <a:spLocks noGrp="1"/>
          </p:cNvSpPr>
          <p:nvPr>
            <p:ph type="body" sz="quarter" idx="1"/>
          </p:nvPr>
        </p:nvSpPr>
        <p:spPr>
          <a:xfrm>
            <a:off x="722312" y="2906713"/>
            <a:ext cx="7772401" cy="1500188"/>
          </a:xfrm>
          <a:prstGeom prst="rect">
            <a:avLst/>
          </a:prstGeom>
        </p:spPr>
        <p:txBody>
          <a:bodyPr anchor="b"/>
          <a:lstStyle>
            <a:lvl1pPr marL="0" indent="0" algn="ctr">
              <a:spcBef>
                <a:spcPts val="400"/>
              </a:spcBef>
              <a:buSzTx/>
              <a:buNone/>
              <a:defRPr sz="2000"/>
            </a:lvl1pPr>
            <a:lvl2pPr marL="0" indent="457200" algn="ctr">
              <a:spcBef>
                <a:spcPts val="400"/>
              </a:spcBef>
              <a:buSzTx/>
              <a:buNone/>
              <a:defRPr sz="2000"/>
            </a:lvl2pPr>
            <a:lvl3pPr marL="0" indent="914400" algn="ctr">
              <a:spcBef>
                <a:spcPts val="400"/>
              </a:spcBef>
              <a:buSzTx/>
              <a:buNone/>
              <a:defRPr sz="2000"/>
            </a:lvl3pPr>
            <a:lvl4pPr marL="0" indent="1371600" algn="ctr">
              <a:spcBef>
                <a:spcPts val="400"/>
              </a:spcBef>
              <a:buSzTx/>
              <a:buNone/>
              <a:defRPr sz="2000"/>
            </a:lvl4pPr>
            <a:lvl5pPr marL="0" indent="1828800" algn="ctr">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2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0"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831" name="Body Level One…"/>
          <p:cNvSpPr txBox="1">
            <a:spLocks noGrp="1"/>
          </p:cNvSpPr>
          <p:nvPr>
            <p:ph type="body" sz="half" idx="1"/>
          </p:nvPr>
        </p:nvSpPr>
        <p:spPr>
          <a:xfrm>
            <a:off x="685800" y="2667000"/>
            <a:ext cx="3810000" cy="3459163"/>
          </a:xfrm>
          <a:prstGeom prst="rect">
            <a:avLst/>
          </a:prstGeom>
        </p:spPr>
        <p:txBody>
          <a:bodyPr/>
          <a:lstStyle>
            <a:lvl1pPr algn="ctr">
              <a:spcBef>
                <a:spcPts val="600"/>
              </a:spcBef>
              <a:defRPr sz="2800"/>
            </a:lvl1pPr>
            <a:lvl2pPr marL="790575" indent="-333375" algn="ctr">
              <a:spcBef>
                <a:spcPts val="600"/>
              </a:spcBef>
              <a:defRPr sz="2800"/>
            </a:lvl2pPr>
            <a:lvl3pPr marL="1234439" indent="-320039" algn="ctr">
              <a:spcBef>
                <a:spcPts val="600"/>
              </a:spcBef>
              <a:defRPr sz="2800"/>
            </a:lvl3pPr>
            <a:lvl4pPr marL="1727200" indent="-355600" algn="ctr">
              <a:spcBef>
                <a:spcPts val="600"/>
              </a:spcBef>
              <a:defRPr sz="2800"/>
            </a:lvl4pPr>
            <a:lvl5pPr marL="2184400" indent="-355600" algn="ctr">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3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40" name="Body Level One…"/>
          <p:cNvSpPr txBox="1">
            <a:spLocks noGrp="1"/>
          </p:cNvSpPr>
          <p:nvPr>
            <p:ph type="body" sz="quarter" idx="1"/>
          </p:nvPr>
        </p:nvSpPr>
        <p:spPr>
          <a:xfrm>
            <a:off x="457200" y="1535112"/>
            <a:ext cx="4040188" cy="639763"/>
          </a:xfrm>
          <a:prstGeom prst="rect">
            <a:avLst/>
          </a:prstGeom>
        </p:spPr>
        <p:txBody>
          <a:bodyPr anchor="b"/>
          <a:lstStyle>
            <a:lvl1pPr marL="0" indent="0" algn="ctr">
              <a:spcBef>
                <a:spcPts val="500"/>
              </a:spcBef>
              <a:buSzTx/>
              <a:buNone/>
              <a:defRPr sz="2400" b="1"/>
            </a:lvl1pPr>
            <a:lvl2pPr marL="0" indent="457200" algn="ctr">
              <a:spcBef>
                <a:spcPts val="500"/>
              </a:spcBef>
              <a:buSzTx/>
              <a:buNone/>
              <a:defRPr sz="2400" b="1"/>
            </a:lvl2pPr>
            <a:lvl3pPr marL="0" indent="914400" algn="ctr">
              <a:spcBef>
                <a:spcPts val="500"/>
              </a:spcBef>
              <a:buSzTx/>
              <a:buNone/>
              <a:defRPr sz="2400" b="1"/>
            </a:lvl3pPr>
            <a:lvl4pPr marL="0" indent="1371600" algn="ctr">
              <a:spcBef>
                <a:spcPts val="500"/>
              </a:spcBef>
              <a:buSzTx/>
              <a:buNone/>
              <a:defRPr sz="2400" b="1"/>
            </a:lvl4pPr>
            <a:lvl5pPr marL="0" indent="1828800" algn="ctr">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1" name="Text Placeholder 4"/>
          <p:cNvSpPr>
            <a:spLocks noGrp="1"/>
          </p:cNvSpPr>
          <p:nvPr>
            <p:ph type="body" sz="quarter" idx="13"/>
          </p:nvPr>
        </p:nvSpPr>
        <p:spPr>
          <a:xfrm>
            <a:off x="4645025" y="1535112"/>
            <a:ext cx="4041775" cy="639763"/>
          </a:xfrm>
          <a:prstGeom prst="rect">
            <a:avLst/>
          </a:prstGeom>
        </p:spPr>
        <p:txBody>
          <a:bodyPr anchor="b"/>
          <a:lstStyle/>
          <a:p>
            <a:pPr marL="0" indent="0" algn="ctr">
              <a:spcBef>
                <a:spcPts val="500"/>
              </a:spcBef>
              <a:buSzTx/>
              <a:buNone/>
              <a:defRPr sz="2400" b="1"/>
            </a:pPr>
            <a:endParaRPr/>
          </a:p>
        </p:txBody>
      </p:sp>
      <p:sp>
        <p:nvSpPr>
          <p:cNvPr id="84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49"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85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4"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65" name="Body Level One…"/>
          <p:cNvSpPr txBox="1">
            <a:spLocks noGrp="1"/>
          </p:cNvSpPr>
          <p:nvPr>
            <p:ph type="body" idx="1"/>
          </p:nvPr>
        </p:nvSpPr>
        <p:spPr>
          <a:xfrm>
            <a:off x="3575050" y="273050"/>
            <a:ext cx="5111750" cy="585311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66" name="Text Placeholder 3"/>
          <p:cNvSpPr>
            <a:spLocks noGrp="1"/>
          </p:cNvSpPr>
          <p:nvPr>
            <p:ph type="body" sz="half" idx="13"/>
          </p:nvPr>
        </p:nvSpPr>
        <p:spPr>
          <a:xfrm>
            <a:off x="457199" y="1435100"/>
            <a:ext cx="3008315" cy="4691063"/>
          </a:xfrm>
          <a:prstGeom prst="rect">
            <a:avLst/>
          </a:prstGeom>
        </p:spPr>
        <p:txBody>
          <a:bodyPr/>
          <a:lstStyle/>
          <a:p>
            <a:pPr marL="0" indent="0" algn="ctr">
              <a:spcBef>
                <a:spcPts val="300"/>
              </a:spcBef>
              <a:buSzTx/>
              <a:buNone/>
              <a:defRPr sz="1400"/>
            </a:pPr>
            <a:endParaRPr/>
          </a:p>
        </p:txBody>
      </p:sp>
      <p:sp>
        <p:nvSpPr>
          <p:cNvPr id="86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4"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75"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76" name="Body Level One…"/>
          <p:cNvSpPr txBox="1">
            <a:spLocks noGrp="1"/>
          </p:cNvSpPr>
          <p:nvPr>
            <p:ph type="body" sz="quarter" idx="1"/>
          </p:nvPr>
        </p:nvSpPr>
        <p:spPr>
          <a:xfrm>
            <a:off x="1792288" y="5367337"/>
            <a:ext cx="5486401" cy="804863"/>
          </a:xfrm>
          <a:prstGeom prst="rect">
            <a:avLst/>
          </a:prstGeom>
        </p:spPr>
        <p:txBody>
          <a:bodyPr/>
          <a:lstStyle>
            <a:lvl1pPr marL="0" indent="0" algn="ctr">
              <a:spcBef>
                <a:spcPts val="300"/>
              </a:spcBef>
              <a:buSzTx/>
              <a:buNone/>
              <a:defRPr sz="1400"/>
            </a:lvl1pPr>
            <a:lvl2pPr marL="0" indent="457200" algn="ctr">
              <a:spcBef>
                <a:spcPts val="300"/>
              </a:spcBef>
              <a:buSzTx/>
              <a:buNone/>
              <a:defRPr sz="1400"/>
            </a:lvl2pPr>
            <a:lvl3pPr marL="0" indent="914400" algn="ctr">
              <a:spcBef>
                <a:spcPts val="300"/>
              </a:spcBef>
              <a:buSzTx/>
              <a:buNone/>
              <a:defRPr sz="1400"/>
            </a:lvl3pPr>
            <a:lvl4pPr marL="0" indent="1371600" algn="ctr">
              <a:spcBef>
                <a:spcPts val="300"/>
              </a:spcBef>
              <a:buSzTx/>
              <a:buNone/>
              <a:defRPr sz="1400"/>
            </a:lvl4pPr>
            <a:lvl5pPr marL="0" indent="1828800" algn="ctr">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7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4" name="Title Text"/>
          <p:cNvSpPr txBox="1">
            <a:spLocks noGrp="1"/>
          </p:cNvSpPr>
          <p:nvPr>
            <p:ph type="title"/>
          </p:nvPr>
        </p:nvSpPr>
        <p:spPr>
          <a:xfrm>
            <a:off x="457200" y="1295400"/>
            <a:ext cx="8229600" cy="1143000"/>
          </a:xfrm>
          <a:prstGeom prst="rect">
            <a:avLst/>
          </a:prstGeom>
        </p:spPr>
        <p:txBody>
          <a:bodyPr/>
          <a:lstStyle/>
          <a:p>
            <a:r>
              <a:t>Title Text</a:t>
            </a:r>
          </a:p>
        </p:txBody>
      </p:sp>
      <p:sp>
        <p:nvSpPr>
          <p:cNvPr id="885" name="Body Level One…"/>
          <p:cNvSpPr txBox="1">
            <a:spLocks noGrp="1"/>
          </p:cNvSpPr>
          <p:nvPr>
            <p:ph type="body" idx="1"/>
          </p:nvPr>
        </p:nvSpPr>
        <p:spPr>
          <a:xfrm>
            <a:off x="685800" y="2667000"/>
            <a:ext cx="7772400" cy="34591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8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3" name="Title Text"/>
          <p:cNvSpPr txBox="1">
            <a:spLocks noGrp="1"/>
          </p:cNvSpPr>
          <p:nvPr>
            <p:ph type="title"/>
          </p:nvPr>
        </p:nvSpPr>
        <p:spPr>
          <a:xfrm>
            <a:off x="6629400" y="1295400"/>
            <a:ext cx="2057400" cy="4830763"/>
          </a:xfrm>
          <a:prstGeom prst="rect">
            <a:avLst/>
          </a:prstGeom>
        </p:spPr>
        <p:txBody>
          <a:bodyPr/>
          <a:lstStyle/>
          <a:p>
            <a:r>
              <a:t>Title Text</a:t>
            </a:r>
          </a:p>
        </p:txBody>
      </p:sp>
      <p:sp>
        <p:nvSpPr>
          <p:cNvPr id="894" name="Body Level One…"/>
          <p:cNvSpPr txBox="1">
            <a:spLocks noGrp="1"/>
          </p:cNvSpPr>
          <p:nvPr>
            <p:ph type="body" idx="1"/>
          </p:nvPr>
        </p:nvSpPr>
        <p:spPr>
          <a:xfrm>
            <a:off x="457200" y="1295400"/>
            <a:ext cx="6019800" cy="4830763"/>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9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17956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858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13492" y="6245225"/>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7" r:id="rId75"/>
    <p:sldLayoutId id="2147483728" r:id="rId76"/>
    <p:sldLayoutId id="2147483729" r:id="rId77"/>
    <p:sldLayoutId id="2147483730" r:id="rId78"/>
    <p:sldLayoutId id="2147483731" r:id="rId79"/>
    <p:sldLayoutId id="2147483732" r:id="rId80"/>
    <p:sldLayoutId id="2147483733" r:id="rId81"/>
    <p:sldLayoutId id="2147483734" r:id="rId82"/>
    <p:sldLayoutId id="2147483735" r:id="rId83"/>
    <p:sldLayoutId id="2147483736" r:id="rId84"/>
    <p:sldLayoutId id="2147483737" r:id="rId85"/>
    <p:sldLayoutId id="2147483738" r:id="rId86"/>
    <p:sldLayoutId id="2147483739" r:id="rId87"/>
    <p:sldLayoutId id="2147483740" r:id="rId88"/>
    <p:sldLayoutId id="2147483741" r:id="rId89"/>
    <p:sldLayoutId id="2147483742" r:id="rId90"/>
    <p:sldLayoutId id="2147483743" r:id="rId91"/>
    <p:sldLayoutId id="2147483744" r:id="rId92"/>
    <p:sldLayoutId id="2147483745" r:id="rId93"/>
    <p:sldLayoutId id="2147483746" r:id="rId94"/>
    <p:sldLayoutId id="2147483747" r:id="rId95"/>
    <p:sldLayoutId id="2147483748" r:id="rId9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C1C1C"/>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50.jpg"/><Relationship Id="rId4" Type="http://schemas.openxmlformats.org/officeDocument/2006/relationships/image" Target="../media/image49.gif"/></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11.xml"/><Relationship Id="rId5" Type="http://schemas.openxmlformats.org/officeDocument/2006/relationships/image" Target="../media/image53.jp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6.tif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423" y="257603"/>
            <a:ext cx="8599312" cy="6518623"/>
          </a:xfrm>
          <a:prstGeom prst="rect">
            <a:avLst/>
          </a:prstGeom>
        </p:spPr>
      </p:pic>
      <p:pic>
        <p:nvPicPr>
          <p:cNvPr id="3" name="Picture 2"/>
          <p:cNvPicPr>
            <a:picLocks noChangeAspect="1"/>
          </p:cNvPicPr>
          <p:nvPr/>
        </p:nvPicPr>
        <p:blipFill>
          <a:blip r:embed="rId3"/>
          <a:stretch>
            <a:fillRect/>
          </a:stretch>
        </p:blipFill>
        <p:spPr>
          <a:xfrm>
            <a:off x="6624502" y="4606220"/>
            <a:ext cx="2118068" cy="1974817"/>
          </a:xfrm>
          <a:prstGeom prst="rect">
            <a:avLst/>
          </a:prstGeom>
        </p:spPr>
      </p:pic>
      <p:pic>
        <p:nvPicPr>
          <p:cNvPr id="5" name="Picture 4"/>
          <p:cNvPicPr>
            <a:picLocks noChangeAspect="1"/>
          </p:cNvPicPr>
          <p:nvPr/>
        </p:nvPicPr>
        <p:blipFill>
          <a:blip r:embed="rId4"/>
          <a:stretch>
            <a:fillRect/>
          </a:stretch>
        </p:blipFill>
        <p:spPr>
          <a:xfrm>
            <a:off x="3640156" y="5593629"/>
            <a:ext cx="1928354" cy="1167479"/>
          </a:xfrm>
          <a:prstGeom prst="rect">
            <a:avLst/>
          </a:prstGeom>
        </p:spPr>
      </p:pic>
      <p:sp>
        <p:nvSpPr>
          <p:cNvPr id="6" name="TextBox 5"/>
          <p:cNvSpPr txBox="1"/>
          <p:nvPr/>
        </p:nvSpPr>
        <p:spPr>
          <a:xfrm>
            <a:off x="3832455" y="5763265"/>
            <a:ext cx="155226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rial"/>
                <a:ea typeface="Arial"/>
                <a:cs typeface="Arial"/>
                <a:sym typeface="Arial"/>
              </a:rPr>
              <a:t>NT1801</a:t>
            </a:r>
          </a:p>
        </p:txBody>
      </p:sp>
    </p:spTree>
    <p:extLst>
      <p:ext uri="{BB962C8B-B14F-4D97-AF65-F5344CB8AC3E}">
        <p14:creationId xmlns:p14="http://schemas.microsoft.com/office/powerpoint/2010/main" val="15395625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96938" y="393570"/>
            <a:ext cx="4487677"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WHO SHOULD ASK?</a:t>
            </a:r>
          </a:p>
        </p:txBody>
      </p:sp>
      <p:sp>
        <p:nvSpPr>
          <p:cNvPr id="25" name="TextBox 24"/>
          <p:cNvSpPr txBox="1"/>
          <p:nvPr/>
        </p:nvSpPr>
        <p:spPr>
          <a:xfrm>
            <a:off x="1293685" y="3619237"/>
            <a:ext cx="9233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 name="Rectangle 1"/>
          <p:cNvSpPr/>
          <p:nvPr/>
        </p:nvSpPr>
        <p:spPr>
          <a:xfrm>
            <a:off x="396938" y="3382757"/>
            <a:ext cx="4487677" cy="3108543"/>
          </a:xfrm>
          <a:prstGeom prst="rect">
            <a:avLst/>
          </a:prstGeom>
        </p:spPr>
        <p:txBody>
          <a:bodyPr wrap="square">
            <a:spAutoFit/>
          </a:bodyPr>
          <a:lstStyle/>
          <a:p>
            <a:r>
              <a:rPr lang="en-US" sz="2800" dirty="0"/>
              <a:t>“The Spirit itself beareth witness with our spirit, that we are the children of God: And if children, then heirs; heirs of God, and joint-heirs with Christ</a:t>
            </a:r>
            <a:r>
              <a:rPr lang="mr-IN" sz="2800" dirty="0"/>
              <a:t>…</a:t>
            </a:r>
            <a:r>
              <a:rPr lang="en-US" sz="2800" dirty="0"/>
              <a:t>” Romans 8:16-17</a:t>
            </a:r>
          </a:p>
        </p:txBody>
      </p:sp>
      <p:sp>
        <p:nvSpPr>
          <p:cNvPr id="6" name="Rectangle 5"/>
          <p:cNvSpPr/>
          <p:nvPr/>
        </p:nvSpPr>
        <p:spPr>
          <a:xfrm>
            <a:off x="5158901" y="311976"/>
            <a:ext cx="3586894" cy="3108543"/>
          </a:xfrm>
          <a:prstGeom prst="rect">
            <a:avLst/>
          </a:prstGeom>
        </p:spPr>
        <p:txBody>
          <a:bodyPr wrap="square">
            <a:spAutoFit/>
          </a:bodyPr>
          <a:lstStyle/>
          <a:p>
            <a:r>
              <a:rPr lang="en-US" sz="2800" dirty="0"/>
              <a:t>As many as received Him, to them, gave He power to become the SONS of God, even as many as believe on His Name John 1:12</a:t>
            </a:r>
            <a:endParaRPr lang="en-GB" sz="2800" dirty="0"/>
          </a:p>
        </p:txBody>
      </p:sp>
      <p:sp>
        <p:nvSpPr>
          <p:cNvPr id="3" name="TextBox 2"/>
          <p:cNvSpPr txBox="1"/>
          <p:nvPr/>
        </p:nvSpPr>
        <p:spPr>
          <a:xfrm>
            <a:off x="396938" y="1989667"/>
            <a:ext cx="3668876" cy="1077216"/>
          </a:xfrm>
          <a:prstGeom prst="rect">
            <a:avLst/>
          </a:prstGeom>
          <a:ln w="12700" cmpd="tri">
            <a:solidFill>
              <a:schemeClr val="tx1"/>
            </a:solidFill>
          </a:ln>
          <a:effectLst>
            <a:glow rad="228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Arial"/>
                <a:ea typeface="Arial"/>
                <a:cs typeface="Arial"/>
                <a:sym typeface="Arial"/>
              </a:rPr>
              <a:t>Only SONS Have </a:t>
            </a:r>
          </a:p>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Arial"/>
                <a:ea typeface="Arial"/>
                <a:cs typeface="Arial"/>
                <a:sym typeface="Arial"/>
              </a:rPr>
              <a:t>The Rights To Ask</a:t>
            </a:r>
            <a:endParaRPr kumimoji="0" lang="en-US" sz="32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Arial"/>
              <a:ea typeface="Arial"/>
              <a:cs typeface="Arial"/>
              <a:sym typeface="Arial"/>
            </a:endParaRPr>
          </a:p>
        </p:txBody>
      </p:sp>
      <p:sp>
        <p:nvSpPr>
          <p:cNvPr id="4" name="Rectangle 3"/>
          <p:cNvSpPr/>
          <p:nvPr/>
        </p:nvSpPr>
        <p:spPr>
          <a:xfrm rot="21076392">
            <a:off x="5139568" y="3743856"/>
            <a:ext cx="3455787" cy="2677656"/>
          </a:xfrm>
          <a:prstGeom prst="rect">
            <a:avLst/>
          </a:prstGeom>
          <a:solidFill>
            <a:srgbClr val="FFFF00"/>
          </a:solidFill>
          <a:effectLst>
            <a:glow rad="228600">
              <a:schemeClr val="accent1">
                <a:satMod val="175000"/>
                <a:alpha val="40000"/>
              </a:schemeClr>
            </a:glow>
          </a:effectLst>
        </p:spPr>
        <p:txBody>
          <a:bodyPr wrap="square">
            <a:spAutoFit/>
          </a:bodyPr>
          <a:lstStyle/>
          <a:p>
            <a:r>
              <a:rPr lang="en-US" sz="2800" dirty="0">
                <a:solidFill>
                  <a:schemeClr val="tx1"/>
                </a:solidFill>
                <a:effectLst>
                  <a:outerShdw blurRad="38100" dist="38100" dir="2700000" algn="tl">
                    <a:srgbClr val="000000">
                      <a:alpha val="43137"/>
                    </a:srgbClr>
                  </a:outerShdw>
                </a:effectLst>
                <a:latin typeface="Arial Black" panose="020B0A04020102020204" pitchFamily="34" charset="0"/>
              </a:rPr>
              <a:t>Slaves and Strangers cannot </a:t>
            </a:r>
            <a:r>
              <a:rPr lang="en-US" sz="2800" dirty="0" smtClean="0">
                <a:solidFill>
                  <a:schemeClr val="tx1"/>
                </a:solidFill>
                <a:effectLst>
                  <a:outerShdw blurRad="38100" dist="38100" dir="2700000" algn="tl">
                    <a:srgbClr val="000000">
                      <a:alpha val="43137"/>
                    </a:srgbClr>
                  </a:outerShdw>
                </a:effectLst>
                <a:latin typeface="Arial Black" panose="020B0A04020102020204" pitchFamily="34" charset="0"/>
              </a:rPr>
              <a:t>possess </a:t>
            </a:r>
            <a:r>
              <a:rPr lang="en-US" sz="2800" dirty="0">
                <a:solidFill>
                  <a:schemeClr val="tx1"/>
                </a:solidFill>
                <a:effectLst>
                  <a:outerShdw blurRad="38100" dist="38100" dir="2700000" algn="tl">
                    <a:srgbClr val="000000">
                      <a:alpha val="43137"/>
                    </a:srgbClr>
                  </a:outerShdw>
                </a:effectLst>
                <a:latin typeface="Arial Black" panose="020B0A04020102020204" pitchFamily="34" charset="0"/>
              </a:rPr>
              <a:t>the inheritance no matter how hard they work.</a:t>
            </a:r>
          </a:p>
        </p:txBody>
      </p:sp>
    </p:spTree>
    <p:extLst>
      <p:ext uri="{BB962C8B-B14F-4D97-AF65-F5344CB8AC3E}">
        <p14:creationId xmlns:p14="http://schemas.microsoft.com/office/powerpoint/2010/main" val="3523577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par>
                          <p:cTn id="27" fill="hold">
                            <p:stCondLst>
                              <p:cond delay="3000"/>
                            </p:stCondLst>
                            <p:childTnLst>
                              <p:par>
                                <p:cTn id="28" presetID="55"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strVal val="#ppt_w*0.70"/>
                                          </p:val>
                                        </p:tav>
                                        <p:tav tm="100000">
                                          <p:val>
                                            <p:strVal val="#ppt_w"/>
                                          </p:val>
                                        </p:tav>
                                      </p:tavLst>
                                    </p:anim>
                                    <p:anim calcmode="lin" valueType="num">
                                      <p:cBhvr>
                                        <p:cTn id="38" dur="1000" fill="hold"/>
                                        <p:tgtEl>
                                          <p:spTgt spid="2"/>
                                        </p:tgtEl>
                                        <p:attrNameLst>
                                          <p:attrName>ppt_h</p:attrName>
                                        </p:attrNameLst>
                                      </p:cBhvr>
                                      <p:tavLst>
                                        <p:tav tm="0">
                                          <p:val>
                                            <p:strVal val="#ppt_h"/>
                                          </p:val>
                                        </p:tav>
                                        <p:tav tm="100000">
                                          <p:val>
                                            <p:strVal val="#ppt_h"/>
                                          </p:val>
                                        </p:tav>
                                      </p:tavLst>
                                    </p:anim>
                                    <p:animEffect transition="in" filter="fade">
                                      <p:cBhvr>
                                        <p:cTn id="39" dur="1000"/>
                                        <p:tgtEl>
                                          <p:spTgt spid="2"/>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6" grpId="0"/>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5530"/>
          <a:stretch/>
        </p:blipFill>
        <p:spPr>
          <a:xfrm>
            <a:off x="162032" y="316116"/>
            <a:ext cx="4854871" cy="2064189"/>
          </a:xfrm>
          <a:prstGeom prst="rect">
            <a:avLst/>
          </a:prstGeom>
        </p:spPr>
      </p:pic>
      <p:sp>
        <p:nvSpPr>
          <p:cNvPr id="23" name="TextBox 22"/>
          <p:cNvSpPr txBox="1"/>
          <p:nvPr/>
        </p:nvSpPr>
        <p:spPr>
          <a:xfrm>
            <a:off x="1364237" y="399772"/>
            <a:ext cx="363176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The Rights Of</a:t>
            </a:r>
          </a:p>
        </p:txBody>
      </p:sp>
      <p:sp>
        <p:nvSpPr>
          <p:cNvPr id="25" name="TextBox 24"/>
          <p:cNvSpPr txBox="1"/>
          <p:nvPr/>
        </p:nvSpPr>
        <p:spPr>
          <a:xfrm>
            <a:off x="1293685" y="3619237"/>
            <a:ext cx="9233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3" name="Picture 2"/>
          <p:cNvPicPr>
            <a:picLocks noChangeAspect="1"/>
          </p:cNvPicPr>
          <p:nvPr/>
        </p:nvPicPr>
        <p:blipFill rotWithShape="1">
          <a:blip r:embed="rId3"/>
          <a:srcRect l="21761" b="27289"/>
          <a:stretch/>
        </p:blipFill>
        <p:spPr>
          <a:xfrm>
            <a:off x="5292347" y="552322"/>
            <a:ext cx="3438286" cy="987558"/>
          </a:xfrm>
          <a:prstGeom prst="rect">
            <a:avLst/>
          </a:prstGeom>
        </p:spPr>
      </p:pic>
      <p:sp>
        <p:nvSpPr>
          <p:cNvPr id="5" name="TextBox 4"/>
          <p:cNvSpPr txBox="1"/>
          <p:nvPr/>
        </p:nvSpPr>
        <p:spPr>
          <a:xfrm>
            <a:off x="5292347" y="1434498"/>
            <a:ext cx="3336809"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200" dirty="0"/>
              <a:t>To the Father</a:t>
            </a:r>
            <a:endParaRPr kumimoji="0" lang="en-US" sz="4200" b="0" i="0" u="none" strike="noStrike" cap="none" spc="0" normalizeH="0" baseline="0" dirty="0">
              <a:ln>
                <a:noFill/>
              </a:ln>
              <a:solidFill>
                <a:srgbClr val="000000"/>
              </a:solidFill>
              <a:effectLst/>
              <a:uFillTx/>
              <a:sym typeface="Arial"/>
            </a:endParaRPr>
          </a:p>
        </p:txBody>
      </p:sp>
      <p:sp>
        <p:nvSpPr>
          <p:cNvPr id="6" name="Rectangle 5"/>
          <p:cNvSpPr/>
          <p:nvPr/>
        </p:nvSpPr>
        <p:spPr>
          <a:xfrm>
            <a:off x="564517" y="2287008"/>
            <a:ext cx="3645839" cy="2246769"/>
          </a:xfrm>
          <a:prstGeom prst="rect">
            <a:avLst/>
          </a:prstGeom>
        </p:spPr>
        <p:txBody>
          <a:bodyPr wrap="square">
            <a:spAutoFit/>
          </a:bodyPr>
          <a:lstStyle/>
          <a:p>
            <a:r>
              <a:rPr lang="en-US" sz="2800" dirty="0"/>
              <a:t>“For through him (Jesus) we both have access by one Spirit unto the Father.” Ephesians 2:8</a:t>
            </a:r>
          </a:p>
        </p:txBody>
      </p:sp>
      <p:sp>
        <p:nvSpPr>
          <p:cNvPr id="7" name="Rectangle 6"/>
          <p:cNvSpPr/>
          <p:nvPr/>
        </p:nvSpPr>
        <p:spPr>
          <a:xfrm>
            <a:off x="4649334" y="2267240"/>
            <a:ext cx="3979822" cy="2246769"/>
          </a:xfrm>
          <a:prstGeom prst="rect">
            <a:avLst/>
          </a:prstGeom>
        </p:spPr>
        <p:txBody>
          <a:bodyPr wrap="square">
            <a:spAutoFit/>
          </a:bodyPr>
          <a:lstStyle/>
          <a:p>
            <a:r>
              <a:rPr lang="en-US" sz="2800" dirty="0"/>
              <a:t>“In whom (Jesus) we have boldness and access with confidence by the faith of him.” Ephesians 3:2</a:t>
            </a:r>
          </a:p>
        </p:txBody>
      </p:sp>
      <p:sp>
        <p:nvSpPr>
          <p:cNvPr id="4" name="Rectangle 3"/>
          <p:cNvSpPr/>
          <p:nvPr/>
        </p:nvSpPr>
        <p:spPr>
          <a:xfrm>
            <a:off x="1433377" y="4872856"/>
            <a:ext cx="6076230"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dirty="0" smtClean="0"/>
              <a:t>We are seated with the Father in the heavenly places. Alleluia!!! (Ephesians </a:t>
            </a:r>
            <a:r>
              <a:rPr lang="en-US" sz="3200" dirty="0"/>
              <a:t>2:</a:t>
            </a:r>
            <a:r>
              <a:rPr lang="en-US" sz="3200" dirty="0" smtClean="0"/>
              <a:t>5)</a:t>
            </a:r>
            <a:endParaRPr lang="en-US" sz="3200" dirty="0"/>
          </a:p>
        </p:txBody>
      </p:sp>
    </p:spTree>
    <p:extLst>
      <p:ext uri="{BB962C8B-B14F-4D97-AF65-F5344CB8AC3E}">
        <p14:creationId xmlns:p14="http://schemas.microsoft.com/office/powerpoint/2010/main" val="8772122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ppt_w</p:attrName>
                                        </p:attrNameLst>
                                      </p:cBhvr>
                                      <p:tavLst>
                                        <p:tav tm="0">
                                          <p:val>
                                            <p:strVal val="#ppt_w*0.70"/>
                                          </p:val>
                                        </p:tav>
                                        <p:tav tm="100000">
                                          <p:val>
                                            <p:strVal val="#ppt_w"/>
                                          </p:val>
                                        </p:tav>
                                      </p:tavLst>
                                    </p:anim>
                                    <p:anim calcmode="lin" valueType="num">
                                      <p:cBhvr>
                                        <p:cTn id="12" dur="1000" fill="hold"/>
                                        <p:tgtEl>
                                          <p:spTgt spid="21"/>
                                        </p:tgtEl>
                                        <p:attrNameLst>
                                          <p:attrName>ppt_h</p:attrName>
                                        </p:attrNameLst>
                                      </p:cBhvr>
                                      <p:tavLst>
                                        <p:tav tm="0">
                                          <p:val>
                                            <p:strVal val="#ppt_h"/>
                                          </p:val>
                                        </p:tav>
                                        <p:tav tm="100000">
                                          <p:val>
                                            <p:strVal val="#ppt_h"/>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par>
                          <p:cTn id="19" fill="hold">
                            <p:stCondLst>
                              <p:cond delay="500"/>
                            </p:stCondLst>
                            <p:childTnLst>
                              <p:par>
                                <p:cTn id="20" presetID="5" presetClass="entr" presetSubtype="1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6" grpId="0"/>
      <p:bldP spid="7"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108" y="4285343"/>
            <a:ext cx="8251631" cy="2062103"/>
          </a:xfrm>
          <a:prstGeom prst="rect">
            <a:avLst/>
          </a:prstGeom>
        </p:spPr>
        <p:txBody>
          <a:bodyPr wrap="square">
            <a:spAutoFit/>
          </a:bodyPr>
          <a:lstStyle/>
          <a:p>
            <a:r>
              <a:rPr lang="en-US" sz="3200" dirty="0"/>
              <a:t>“And whatsoever ye shall ask in my name, that will I do, that the Father may be glorified in the Son. If ye shall ask any thing in my name, I will do it.” John 14:13-14</a:t>
            </a:r>
          </a:p>
        </p:txBody>
      </p:sp>
      <p:sp>
        <p:nvSpPr>
          <p:cNvPr id="2" name="TextBox 1"/>
          <p:cNvSpPr txBox="1"/>
          <p:nvPr/>
        </p:nvSpPr>
        <p:spPr>
          <a:xfrm>
            <a:off x="382676" y="2772732"/>
            <a:ext cx="8396496" cy="954105"/>
          </a:xfrm>
          <a:prstGeom prst="rect">
            <a:avLst/>
          </a:prstGeom>
          <a:ln>
            <a:solidFill>
              <a:srgbClr val="C00000"/>
            </a:solidFill>
          </a:ln>
          <a:effectLst>
            <a:glow rad="228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Arial"/>
                <a:ea typeface="Arial"/>
                <a:cs typeface="Arial"/>
                <a:sym typeface="Arial"/>
              </a:rPr>
              <a:t>The promise in Psalms 2:8 is to sons. </a:t>
            </a:r>
            <a:r>
              <a:rPr lang="en-US" sz="2800" dirty="0" smtClean="0">
                <a:solidFill>
                  <a:srgbClr val="000000"/>
                </a:solidFill>
                <a:effectLst>
                  <a:outerShdw blurRad="38100" dist="38100" dir="2700000" algn="tl">
                    <a:srgbClr val="000000">
                      <a:alpha val="43137"/>
                    </a:srgbClr>
                  </a:outerShdw>
                </a:effectLst>
                <a:latin typeface="Arial"/>
                <a:ea typeface="Arial"/>
                <a:cs typeface="Arial"/>
              </a:rPr>
              <a:t>Only t</a:t>
            </a:r>
            <a:r>
              <a:rPr kumimoji="0" lang="en-US" sz="28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Arial"/>
                <a:ea typeface="Arial"/>
                <a:cs typeface="Arial"/>
                <a:sym typeface="Arial"/>
              </a:rPr>
              <a:t>he Sons have the rights</a:t>
            </a:r>
            <a:r>
              <a:rPr kumimoji="0" lang="en-US" sz="2800" b="0" i="0" u="none" strike="noStrike" cap="none" spc="0" normalizeH="0" dirty="0" smtClean="0">
                <a:ln>
                  <a:noFill/>
                </a:ln>
                <a:solidFill>
                  <a:srgbClr val="000000"/>
                </a:solidFill>
                <a:effectLst>
                  <a:outerShdw blurRad="38100" dist="38100" dir="2700000" algn="tl">
                    <a:srgbClr val="000000">
                      <a:alpha val="43137"/>
                    </a:srgbClr>
                  </a:outerShdw>
                </a:effectLst>
                <a:uFillTx/>
                <a:latin typeface="Arial"/>
                <a:ea typeface="Arial"/>
                <a:cs typeface="Arial"/>
                <a:sym typeface="Arial"/>
              </a:rPr>
              <a:t> to use Jesus’ name in prayers</a:t>
            </a:r>
            <a:endParaRPr kumimoji="0" lang="en-US" sz="28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Arial"/>
              <a:ea typeface="Arial"/>
              <a:cs typeface="Arial"/>
              <a:sym typeface="Arial"/>
            </a:endParaRPr>
          </a:p>
        </p:txBody>
      </p:sp>
      <p:pic>
        <p:nvPicPr>
          <p:cNvPr id="6" name="Picture 5"/>
          <p:cNvPicPr>
            <a:picLocks noChangeAspect="1"/>
          </p:cNvPicPr>
          <p:nvPr/>
        </p:nvPicPr>
        <p:blipFill rotWithShape="1">
          <a:blip r:embed="rId2"/>
          <a:srcRect l="5530"/>
          <a:stretch/>
        </p:blipFill>
        <p:spPr>
          <a:xfrm>
            <a:off x="162032" y="316116"/>
            <a:ext cx="4854871" cy="2064189"/>
          </a:xfrm>
          <a:prstGeom prst="rect">
            <a:avLst/>
          </a:prstGeom>
          <a:noFill/>
          <a:ln>
            <a:noFill/>
          </a:ln>
        </p:spPr>
      </p:pic>
      <p:sp>
        <p:nvSpPr>
          <p:cNvPr id="7" name="TextBox 6"/>
          <p:cNvSpPr txBox="1"/>
          <p:nvPr/>
        </p:nvSpPr>
        <p:spPr>
          <a:xfrm>
            <a:off x="1364237" y="399772"/>
            <a:ext cx="363176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The Rights Of</a:t>
            </a:r>
          </a:p>
        </p:txBody>
      </p:sp>
    </p:spTree>
    <p:extLst>
      <p:ext uri="{BB962C8B-B14F-4D97-AF65-F5344CB8AC3E}">
        <p14:creationId xmlns:p14="http://schemas.microsoft.com/office/powerpoint/2010/main" val="228442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521" t="10527" r="16026" b="16952"/>
          <a:stretch/>
        </p:blipFill>
        <p:spPr>
          <a:xfrm rot="21233481">
            <a:off x="5228890" y="521903"/>
            <a:ext cx="3450439" cy="2059259"/>
          </a:xfrm>
          <a:prstGeom prst="rect">
            <a:avLst/>
          </a:prstGeom>
        </p:spPr>
      </p:pic>
      <p:sp>
        <p:nvSpPr>
          <p:cNvPr id="6" name="TextBox 5"/>
          <p:cNvSpPr txBox="1"/>
          <p:nvPr/>
        </p:nvSpPr>
        <p:spPr>
          <a:xfrm>
            <a:off x="342648" y="5218133"/>
            <a:ext cx="3134338" cy="129266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600" dirty="0" smtClean="0"/>
              <a:t>A lot of our </a:t>
            </a:r>
            <a:r>
              <a:rPr kumimoji="0" lang="en-US" sz="2600" b="0" i="0" u="none" strike="noStrike" cap="none" spc="0" normalizeH="0" baseline="0" dirty="0" smtClean="0">
                <a:ln>
                  <a:noFill/>
                </a:ln>
                <a:solidFill>
                  <a:srgbClr val="000000"/>
                </a:solidFill>
                <a:effectLst/>
                <a:uFillTx/>
                <a:latin typeface="Arial"/>
                <a:ea typeface="Arial"/>
                <a:cs typeface="Arial"/>
                <a:sym typeface="Arial"/>
              </a:rPr>
              <a:t>Chapters are ailing, weak or dead</a:t>
            </a:r>
            <a:r>
              <a:rPr lang="en-US" sz="2600" dirty="0">
                <a:solidFill>
                  <a:srgbClr val="000000"/>
                </a:solidFill>
                <a:latin typeface="Arial"/>
                <a:ea typeface="Arial"/>
                <a:cs typeface="Arial"/>
              </a:rPr>
              <a:t>.</a:t>
            </a:r>
            <a:endParaRPr kumimoji="0" lang="en-US" sz="2600" b="0" i="0" u="none" strike="noStrike" cap="none" spc="0" normalizeH="0" baseline="0" dirty="0">
              <a:ln>
                <a:noFill/>
              </a:ln>
              <a:solidFill>
                <a:srgbClr val="000000"/>
              </a:solidFill>
              <a:effectLst/>
              <a:uFillTx/>
              <a:latin typeface="Arial"/>
              <a:ea typeface="Arial"/>
              <a:cs typeface="Arial"/>
              <a:sym typeface="Arial"/>
            </a:endParaRPr>
          </a:p>
        </p:txBody>
      </p:sp>
      <p:sp>
        <p:nvSpPr>
          <p:cNvPr id="7" name="TextBox 6"/>
          <p:cNvSpPr txBox="1"/>
          <p:nvPr/>
        </p:nvSpPr>
        <p:spPr>
          <a:xfrm>
            <a:off x="396938" y="3133969"/>
            <a:ext cx="3037844" cy="181588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smtClean="0">
                <a:solidFill>
                  <a:srgbClr val="000000"/>
                </a:solidFill>
                <a:latin typeface="Arial"/>
                <a:ea typeface="Arial"/>
                <a:cs typeface="Arial"/>
              </a:rPr>
              <a:t>We don</a:t>
            </a:r>
            <a:r>
              <a:rPr lang="mr-IN" sz="2800" dirty="0" smtClean="0">
                <a:solidFill>
                  <a:srgbClr val="000000"/>
                </a:solidFill>
                <a:latin typeface="Arial"/>
                <a:ea typeface="Arial"/>
                <a:cs typeface="Arial"/>
              </a:rPr>
              <a:t>’</a:t>
            </a:r>
            <a:r>
              <a:rPr lang="en-US" sz="2800" dirty="0" smtClean="0">
                <a:solidFill>
                  <a:srgbClr val="000000"/>
                </a:solidFill>
                <a:latin typeface="Arial"/>
                <a:ea typeface="Arial"/>
                <a:cs typeface="Arial"/>
              </a:rPr>
              <a:t>t see d</a:t>
            </a:r>
            <a:r>
              <a:rPr kumimoji="0" lang="en-US" sz="2800" b="0" i="0" u="none" strike="noStrike" cap="none" spc="0" normalizeH="0" baseline="0" dirty="0" smtClean="0">
                <a:ln>
                  <a:noFill/>
                </a:ln>
                <a:solidFill>
                  <a:srgbClr val="000000"/>
                </a:solidFill>
                <a:effectLst/>
                <a:uFillTx/>
                <a:latin typeface="Arial"/>
                <a:ea typeface="Arial"/>
                <a:cs typeface="Arial"/>
                <a:sym typeface="Arial"/>
              </a:rPr>
              <a:t>ead </a:t>
            </a:r>
            <a:r>
              <a:rPr kumimoji="0" lang="en-US" sz="2800" b="0" i="0" u="none" strike="noStrike" cap="none" spc="0" normalizeH="0" baseline="0" dirty="0">
                <a:ln>
                  <a:noFill/>
                </a:ln>
                <a:solidFill>
                  <a:srgbClr val="000000"/>
                </a:solidFill>
                <a:effectLst/>
                <a:uFillTx/>
                <a:latin typeface="Arial"/>
                <a:ea typeface="Arial"/>
                <a:cs typeface="Arial"/>
                <a:sym typeface="Arial"/>
              </a:rPr>
              <a:t>men </a:t>
            </a:r>
            <a:r>
              <a:rPr kumimoji="0" lang="en-US" sz="2800" b="0" i="0" u="none" strike="noStrike" cap="none" spc="0" normalizeH="0" baseline="0" dirty="0" smtClean="0">
                <a:ln>
                  <a:noFill/>
                </a:ln>
                <a:solidFill>
                  <a:srgbClr val="000000"/>
                </a:solidFill>
                <a:effectLst/>
                <a:uFillTx/>
                <a:latin typeface="Arial"/>
                <a:ea typeface="Arial"/>
                <a:cs typeface="Arial"/>
                <a:sym typeface="Arial"/>
              </a:rPr>
              <a:t>coming </a:t>
            </a:r>
            <a:r>
              <a:rPr kumimoji="0" lang="en-US" sz="2800" b="0" i="0" u="none" strike="noStrike" cap="none" spc="0" normalizeH="0" baseline="0" dirty="0">
                <a:ln>
                  <a:noFill/>
                </a:ln>
                <a:solidFill>
                  <a:srgbClr val="000000"/>
                </a:solidFill>
                <a:effectLst/>
                <a:uFillTx/>
                <a:latin typeface="Arial"/>
                <a:ea typeface="Arial"/>
                <a:cs typeface="Arial"/>
                <a:sym typeface="Arial"/>
              </a:rPr>
              <a:t>alive in </a:t>
            </a:r>
            <a:r>
              <a:rPr kumimoji="0" lang="en-US" sz="2800" b="0" i="0" u="none" strike="noStrike" cap="none" spc="0" normalizeH="0" baseline="0" dirty="0" smtClean="0">
                <a:ln>
                  <a:noFill/>
                </a:ln>
                <a:solidFill>
                  <a:srgbClr val="000000"/>
                </a:solidFill>
                <a:effectLst/>
                <a:uFillTx/>
                <a:latin typeface="Arial"/>
                <a:ea typeface="Arial"/>
                <a:cs typeface="Arial"/>
                <a:sym typeface="Arial"/>
              </a:rPr>
              <a:t>droves again</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TextBox 8"/>
          <p:cNvSpPr txBox="1"/>
          <p:nvPr/>
        </p:nvSpPr>
        <p:spPr>
          <a:xfrm>
            <a:off x="3880419" y="2891321"/>
            <a:ext cx="4836127" cy="138499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We are not experiencing the Power of the</a:t>
            </a:r>
            <a:r>
              <a:rPr kumimoji="0" lang="en-US" sz="2800" b="0" i="0" u="none" strike="noStrike" cap="none" spc="0" normalizeH="0" dirty="0">
                <a:ln>
                  <a:noFill/>
                </a:ln>
                <a:solidFill>
                  <a:srgbClr val="000000"/>
                </a:solidFill>
                <a:effectLst/>
                <a:uFillTx/>
                <a:latin typeface="Arial"/>
                <a:ea typeface="Arial"/>
                <a:cs typeface="Arial"/>
                <a:sym typeface="Arial"/>
              </a:rPr>
              <a:t> Holy Spirit as we </a:t>
            </a:r>
            <a:r>
              <a:rPr kumimoji="0" lang="en-US" sz="2800" b="0" i="0" u="none" strike="noStrike" cap="none" spc="0" normalizeH="0" dirty="0" smtClean="0">
                <a:ln>
                  <a:noFill/>
                </a:ln>
                <a:solidFill>
                  <a:srgbClr val="000000"/>
                </a:solidFill>
                <a:effectLst/>
                <a:uFillTx/>
                <a:latin typeface="Arial"/>
                <a:ea typeface="Arial"/>
                <a:cs typeface="Arial"/>
                <a:sym typeface="Arial"/>
              </a:rPr>
              <a:t>should</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a:off x="3812345" y="4387137"/>
            <a:ext cx="4972276" cy="212365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600" dirty="0" smtClean="0"/>
              <a:t>Our nation’s Gates </a:t>
            </a:r>
            <a:r>
              <a:rPr lang="en-US" sz="2600" dirty="0"/>
              <a:t>have been taken over by the Army of Occupation. Righteousness has been outlawed and our nation lies in </a:t>
            </a:r>
            <a:r>
              <a:rPr lang="en-US" sz="2600" dirty="0" smtClean="0"/>
              <a:t>ruins</a:t>
            </a:r>
            <a:r>
              <a:rPr lang="en-US" sz="2800" dirty="0"/>
              <a:t>.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TextBox 11"/>
          <p:cNvSpPr txBox="1"/>
          <p:nvPr/>
        </p:nvSpPr>
        <p:spPr>
          <a:xfrm>
            <a:off x="396938" y="393570"/>
            <a:ext cx="448767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WHY ASK</a:t>
            </a:r>
            <a:r>
              <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t>
            </a:r>
          </a:p>
        </p:txBody>
      </p:sp>
      <p:sp>
        <p:nvSpPr>
          <p:cNvPr id="3" name="Rectangle 2"/>
          <p:cNvSpPr/>
          <p:nvPr/>
        </p:nvSpPr>
        <p:spPr>
          <a:xfrm>
            <a:off x="258505" y="1240548"/>
            <a:ext cx="4764542" cy="1815882"/>
          </a:xfrm>
          <a:prstGeom prst="rect">
            <a:avLst/>
          </a:prstGeom>
          <a:effectLst>
            <a:outerShdw blurRad="50800" dist="38100" dir="5400000" algn="t" rotWithShape="0">
              <a:prstClr val="black">
                <a:alpha val="40000"/>
              </a:prstClr>
            </a:outerShdw>
          </a:effectLst>
        </p:spPr>
        <p:txBody>
          <a:bodyPr wrap="square">
            <a:spAutoFit/>
          </a:bodyPr>
          <a:lstStyle/>
          <a:p>
            <a:r>
              <a:rPr lang="en-US" sz="2800" dirty="0"/>
              <a:t>The Army Of Occupation  has formed a RESISTANCE to frustrate the growth of the FGBMFI Work </a:t>
            </a:r>
          </a:p>
        </p:txBody>
      </p:sp>
      <p:cxnSp>
        <p:nvCxnSpPr>
          <p:cNvPr id="11" name="Straight Connector 10"/>
          <p:cNvCxnSpPr/>
          <p:nvPr/>
        </p:nvCxnSpPr>
        <p:spPr>
          <a:xfrm>
            <a:off x="3657600" y="3056430"/>
            <a:ext cx="0" cy="3454363"/>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21256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735" y="515097"/>
            <a:ext cx="8608885" cy="4417717"/>
          </a:xfrm>
          <a:prstGeom prst="rect">
            <a:avLst/>
          </a:prstGeom>
        </p:spPr>
      </p:pic>
      <p:sp>
        <p:nvSpPr>
          <p:cNvPr id="3" name="TextBox 2"/>
          <p:cNvSpPr txBox="1"/>
          <p:nvPr/>
        </p:nvSpPr>
        <p:spPr>
          <a:xfrm>
            <a:off x="517470" y="164605"/>
            <a:ext cx="337022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Arial Black"/>
                <a:cs typeface="Arial Black"/>
                <a:sym typeface="Arial"/>
              </a:rPr>
              <a:t>We </a:t>
            </a:r>
            <a:r>
              <a:rPr kumimoji="0" lang="en-US" sz="4000" b="0" i="0" u="none" strike="noStrike" cap="none" spc="0" normalizeH="0" baseline="0" dirty="0" smtClean="0">
                <a:ln>
                  <a:noFill/>
                </a:ln>
                <a:solidFill>
                  <a:srgbClr val="000000"/>
                </a:solidFill>
                <a:effectLst/>
                <a:uFillTx/>
                <a:latin typeface="Arial Black"/>
                <a:cs typeface="Arial Black"/>
                <a:sym typeface="Arial"/>
              </a:rPr>
              <a:t>Are </a:t>
            </a:r>
            <a:r>
              <a:rPr lang="en-US" sz="4000" dirty="0">
                <a:latin typeface="Arial Black"/>
                <a:cs typeface="Arial Black"/>
              </a:rPr>
              <a:t>I</a:t>
            </a:r>
            <a:r>
              <a:rPr kumimoji="0" lang="en-US" sz="4000" b="0" i="0" u="none" strike="noStrike" cap="none" spc="0" normalizeH="0" baseline="0" dirty="0" smtClean="0">
                <a:ln>
                  <a:noFill/>
                </a:ln>
                <a:solidFill>
                  <a:srgbClr val="000000"/>
                </a:solidFill>
                <a:effectLst/>
                <a:uFillTx/>
                <a:latin typeface="Arial Black"/>
                <a:cs typeface="Arial Black"/>
                <a:sym typeface="Arial"/>
              </a:rPr>
              <a:t>n</a:t>
            </a:r>
            <a:r>
              <a:rPr kumimoji="0" lang="en-US" sz="4000" b="0" i="0" u="none" strike="noStrike" cap="none" spc="0" normalizeH="0" dirty="0" smtClean="0">
                <a:ln>
                  <a:noFill/>
                </a:ln>
                <a:solidFill>
                  <a:srgbClr val="000000"/>
                </a:solidFill>
                <a:effectLst/>
                <a:uFillTx/>
                <a:latin typeface="Arial Black"/>
                <a:cs typeface="Arial Black"/>
                <a:sym typeface="Arial"/>
              </a:rPr>
              <a:t> </a:t>
            </a:r>
            <a:r>
              <a:rPr lang="en-US" sz="4000" dirty="0">
                <a:latin typeface="Arial Black"/>
                <a:cs typeface="Arial Black"/>
              </a:rPr>
              <a:t>A</a:t>
            </a:r>
            <a:endParaRPr kumimoji="0" lang="en-US" sz="4000" b="0" i="0" u="none" strike="noStrike" cap="none" spc="0" normalizeH="0" baseline="0" dirty="0">
              <a:ln>
                <a:noFill/>
              </a:ln>
              <a:solidFill>
                <a:srgbClr val="000000"/>
              </a:solidFill>
              <a:effectLst/>
              <a:uFillTx/>
              <a:latin typeface="Arial Black"/>
              <a:cs typeface="Arial Black"/>
              <a:sym typeface="Arial"/>
            </a:endParaRPr>
          </a:p>
        </p:txBody>
      </p:sp>
      <p:sp>
        <p:nvSpPr>
          <p:cNvPr id="4" name="TextBox 3"/>
          <p:cNvSpPr txBox="1"/>
          <p:nvPr/>
        </p:nvSpPr>
        <p:spPr>
          <a:xfrm>
            <a:off x="1191904" y="4212907"/>
            <a:ext cx="698121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Arial"/>
                <a:ea typeface="Arial"/>
                <a:cs typeface="Arial"/>
                <a:sym typeface="Arial"/>
              </a:rPr>
              <a:t>And It Begins With Asking Of Him</a:t>
            </a:r>
          </a:p>
        </p:txBody>
      </p:sp>
      <p:sp>
        <p:nvSpPr>
          <p:cNvPr id="5" name="Rectangle 4"/>
          <p:cNvSpPr/>
          <p:nvPr/>
        </p:nvSpPr>
        <p:spPr>
          <a:xfrm>
            <a:off x="423382" y="4970434"/>
            <a:ext cx="8420711" cy="1569660"/>
          </a:xfrm>
          <a:prstGeom prst="rect">
            <a:avLst/>
          </a:prstGeom>
        </p:spPr>
        <p:txBody>
          <a:bodyPr wrap="square">
            <a:spAutoFit/>
          </a:bodyPr>
          <a:lstStyle/>
          <a:p>
            <a:r>
              <a:rPr lang="en-US" sz="3200" dirty="0"/>
              <a:t>“Ask of me, and I shall give thee the heathen for </a:t>
            </a:r>
            <a:r>
              <a:rPr lang="en-US" sz="3200" dirty="0" err="1"/>
              <a:t>thine</a:t>
            </a:r>
            <a:r>
              <a:rPr lang="en-US" sz="3200" dirty="0"/>
              <a:t> inheritance, and the uttermost parts of the earth for thy possession.” Psalms 2:8</a:t>
            </a:r>
          </a:p>
        </p:txBody>
      </p:sp>
    </p:spTree>
    <p:extLst>
      <p:ext uri="{BB962C8B-B14F-4D97-AF65-F5344CB8AC3E}">
        <p14:creationId xmlns:p14="http://schemas.microsoft.com/office/powerpoint/2010/main" val="293924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par>
                          <p:cTn id="32" fill="hold">
                            <p:stCondLst>
                              <p:cond delay="1000"/>
                            </p:stCondLst>
                            <p:childTnLst>
                              <p:par>
                                <p:cTn id="33" presetID="23" presetClass="entr" presetSubtype="16"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6372" y="3508221"/>
            <a:ext cx="4572000" cy="3046988"/>
          </a:xfrm>
          <a:prstGeom prst="rect">
            <a:avLst/>
          </a:prstGeom>
        </p:spPr>
        <p:txBody>
          <a:bodyPr>
            <a:spAutoFit/>
          </a:bodyPr>
          <a:lstStyle/>
          <a:p>
            <a:r>
              <a:rPr lang="en-US" sz="3200" dirty="0"/>
              <a:t>“Who through faith subdued kingdoms, wrought righteousness, obtained promises, stopped the mouths of lions.” Hebrews 11:33</a:t>
            </a:r>
          </a:p>
        </p:txBody>
      </p:sp>
      <p:pic>
        <p:nvPicPr>
          <p:cNvPr id="7" name="Picture 6"/>
          <p:cNvPicPr>
            <a:picLocks noChangeAspect="1"/>
          </p:cNvPicPr>
          <p:nvPr/>
        </p:nvPicPr>
        <p:blipFill>
          <a:blip r:embed="rId2"/>
          <a:stretch>
            <a:fillRect/>
          </a:stretch>
        </p:blipFill>
        <p:spPr>
          <a:xfrm>
            <a:off x="3352100" y="458212"/>
            <a:ext cx="3050009" cy="3050009"/>
          </a:xfrm>
          <a:prstGeom prst="rect">
            <a:avLst/>
          </a:prstGeom>
        </p:spPr>
      </p:pic>
      <p:pic>
        <p:nvPicPr>
          <p:cNvPr id="8" name="Picture 7"/>
          <p:cNvPicPr>
            <a:picLocks noChangeAspect="1"/>
          </p:cNvPicPr>
          <p:nvPr/>
        </p:nvPicPr>
        <p:blipFill rotWithShape="1">
          <a:blip r:embed="rId3"/>
          <a:srcRect l="28975" r="54371" b="12359"/>
          <a:stretch/>
        </p:blipFill>
        <p:spPr>
          <a:xfrm>
            <a:off x="4659341" y="1590952"/>
            <a:ext cx="831631" cy="1111723"/>
          </a:xfrm>
          <a:prstGeom prst="rect">
            <a:avLst/>
          </a:prstGeom>
        </p:spPr>
      </p:pic>
      <p:sp>
        <p:nvSpPr>
          <p:cNvPr id="9" name="TextBox 8"/>
          <p:cNvSpPr txBox="1"/>
          <p:nvPr/>
        </p:nvSpPr>
        <p:spPr>
          <a:xfrm>
            <a:off x="5918723" y="250876"/>
            <a:ext cx="3225278"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ctr" defTabSz="914400" rtl="0" fontAlgn="auto" latinLnBrk="0" hangingPunct="0">
              <a:lnSpc>
                <a:spcPct val="100000"/>
              </a:lnSpc>
              <a:spcBef>
                <a:spcPts val="0"/>
              </a:spcBef>
              <a:spcAft>
                <a:spcPts val="0"/>
              </a:spcAft>
              <a:buClrTx/>
              <a:buSzTx/>
              <a:buFontTx/>
              <a:buNone/>
              <a:tabLst/>
            </a:pPr>
            <a:r>
              <a:rPr kumimoji="0" lang="mr-IN" sz="40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a:ea typeface="Arial"/>
                <a:cs typeface="Arial"/>
                <a:sym typeface="Arial"/>
              </a:rPr>
              <a:t>…</a:t>
            </a:r>
            <a:r>
              <a:rPr lang="en-US" sz="4000" b="1" spc="50" dirty="0" smtClean="0">
                <a:ln w="11430"/>
                <a:solidFill>
                  <a:srgbClr val="800000"/>
                </a:solidFill>
                <a:effectLst>
                  <a:outerShdw blurRad="76200" dist="50800" dir="5400000" algn="tl" rotWithShape="0">
                    <a:srgbClr val="000000">
                      <a:alpha val="65000"/>
                    </a:srgbClr>
                  </a:outerShdw>
                </a:effectLst>
              </a:rPr>
              <a:t>In Faith </a:t>
            </a:r>
          </a:p>
          <a:p>
            <a:pPr marL="0" marR="0" indent="0" algn="ctr" defTabSz="914400" rtl="0" fontAlgn="auto" latinLnBrk="0" hangingPunct="0">
              <a:lnSpc>
                <a:spcPct val="100000"/>
              </a:lnSpc>
              <a:spcBef>
                <a:spcPts val="0"/>
              </a:spcBef>
              <a:spcAft>
                <a:spcPts val="0"/>
              </a:spcAft>
              <a:buClrTx/>
              <a:buSzTx/>
              <a:buFontTx/>
              <a:buNone/>
              <a:tabLst/>
            </a:pPr>
            <a:r>
              <a:rPr lang="en-US" sz="3200" b="1" spc="50" dirty="0" smtClean="0">
                <a:ln w="11430"/>
                <a:solidFill>
                  <a:srgbClr val="800000"/>
                </a:solidFill>
                <a:effectLst>
                  <a:outerShdw blurRad="76200" dist="50800" dir="5400000" algn="tl" rotWithShape="0">
                    <a:srgbClr val="000000">
                      <a:alpha val="65000"/>
                    </a:srgbClr>
                  </a:outerShdw>
                </a:effectLst>
              </a:rPr>
              <a:t>&amp;</a:t>
            </a:r>
            <a:r>
              <a:rPr lang="en-US" sz="4000" b="1" spc="50" dirty="0" smtClean="0">
                <a:ln w="11430"/>
                <a:solidFill>
                  <a:srgbClr val="800000"/>
                </a:solidFill>
                <a:effectLst>
                  <a:outerShdw blurRad="76200" dist="50800" dir="5400000" algn="tl" rotWithShape="0">
                    <a:srgbClr val="000000">
                      <a:alpha val="65000"/>
                    </a:srgbClr>
                  </a:outerShdw>
                </a:effectLst>
              </a:rPr>
              <a:t> </a:t>
            </a:r>
            <a:r>
              <a:rPr lang="en-US" sz="3200" b="1" spc="50" dirty="0" smtClean="0">
                <a:ln w="11430"/>
                <a:solidFill>
                  <a:srgbClr val="800000"/>
                </a:solidFill>
                <a:effectLst>
                  <a:outerShdw blurRad="76200" dist="50800" dir="5400000" algn="tl" rotWithShape="0">
                    <a:srgbClr val="000000">
                      <a:alpha val="65000"/>
                    </a:srgbClr>
                  </a:outerShdw>
                </a:effectLst>
              </a:rPr>
              <a:t>With Importunity</a:t>
            </a:r>
            <a:endParaRPr kumimoji="0" lang="en-US" sz="3200" b="1" i="0" u="none" strike="noStrike" spc="50" normalizeH="0" baseline="0" dirty="0">
              <a:ln w="11430"/>
              <a:solidFill>
                <a:srgbClr val="800000"/>
              </a:solidFill>
              <a:effectLst>
                <a:outerShdw blurRad="76200" dist="50800" dir="5400000" algn="tl" rotWithShape="0">
                  <a:srgbClr val="000000">
                    <a:alpha val="65000"/>
                  </a:srgbClr>
                </a:outerShdw>
              </a:effectLst>
              <a:uFillTx/>
              <a:sym typeface="Arial"/>
            </a:endParaRPr>
          </a:p>
        </p:txBody>
      </p:sp>
      <p:sp>
        <p:nvSpPr>
          <p:cNvPr id="10" name="TextBox 9"/>
          <p:cNvSpPr txBox="1"/>
          <p:nvPr/>
        </p:nvSpPr>
        <p:spPr>
          <a:xfrm>
            <a:off x="396939" y="393570"/>
            <a:ext cx="2748754"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lang="en-US" sz="4400" b="1" spc="50" dirty="0" smtClean="0">
                <a:ln w="11430"/>
                <a:solidFill>
                  <a:srgbClr val="800000"/>
                </a:solidFill>
                <a:effectLst>
                  <a:outerShdw blurRad="76200" dist="50800" dir="5400000" algn="tl" rotWithShape="0">
                    <a:srgbClr val="000000">
                      <a:alpha val="65000"/>
                    </a:srgbClr>
                  </a:outerShdw>
                </a:effectLst>
                <a:latin typeface="Arial Black"/>
                <a:cs typeface="Arial Black"/>
              </a:rPr>
              <a:t>HOW TO </a:t>
            </a:r>
            <a:r>
              <a:rPr kumimoji="0" lang="en-US" sz="4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ASK</a:t>
            </a:r>
            <a:r>
              <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t>
            </a:r>
          </a:p>
        </p:txBody>
      </p:sp>
      <p:sp>
        <p:nvSpPr>
          <p:cNvPr id="2" name="Rectangle 1"/>
          <p:cNvSpPr/>
          <p:nvPr/>
        </p:nvSpPr>
        <p:spPr>
          <a:xfrm rot="20946601">
            <a:off x="5942447" y="3635259"/>
            <a:ext cx="2658794" cy="2693045"/>
          </a:xfrm>
          <a:prstGeom prst="rect">
            <a:avLst/>
          </a:prstGeom>
          <a:blipFill>
            <a:blip r:embed="rId4"/>
            <a:tile tx="0" ty="0" sx="100000" sy="100000" flip="none" algn="tl"/>
          </a:blip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a:effectLst>
                  <a:outerShdw blurRad="38100" dist="38100" dir="2700000" algn="tl">
                    <a:srgbClr val="000000">
                      <a:alpha val="43137"/>
                    </a:srgbClr>
                  </a:outerShdw>
                </a:effectLst>
              </a:rPr>
              <a:t>By Faith, We Can Have Whatsoever We Say</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a:p>
            <a:endParaRPr lang="en-US" sz="9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rPr>
              <a:t>Mark 11:23</a:t>
            </a:r>
          </a:p>
        </p:txBody>
      </p:sp>
    </p:spTree>
    <p:extLst>
      <p:ext uri="{BB962C8B-B14F-4D97-AF65-F5344CB8AC3E}">
        <p14:creationId xmlns:p14="http://schemas.microsoft.com/office/powerpoint/2010/main" val="16073480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par>
                                <p:cTn id="25" presetID="5"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par>
                          <p:cTn id="28" fill="hold">
                            <p:stCondLst>
                              <p:cond delay="2500"/>
                            </p:stCondLst>
                            <p:childTnLst>
                              <p:par>
                                <p:cTn id="29" presetID="5" presetClass="entr" presetSubtype="1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90814" y="562794"/>
            <a:ext cx="2894196" cy="2894196"/>
          </a:xfrm>
          <a:prstGeom prst="rect">
            <a:avLst/>
          </a:prstGeom>
        </p:spPr>
      </p:pic>
      <p:pic>
        <p:nvPicPr>
          <p:cNvPr id="11" name="Picture 10"/>
          <p:cNvPicPr>
            <a:picLocks noChangeAspect="1"/>
          </p:cNvPicPr>
          <p:nvPr/>
        </p:nvPicPr>
        <p:blipFill rotWithShape="1">
          <a:blip r:embed="rId3"/>
          <a:srcRect l="28975" r="54371" b="12359"/>
          <a:stretch/>
        </p:blipFill>
        <p:spPr>
          <a:xfrm>
            <a:off x="4298510" y="1588427"/>
            <a:ext cx="799560" cy="1068850"/>
          </a:xfrm>
          <a:prstGeom prst="rect">
            <a:avLst/>
          </a:prstGeom>
        </p:spPr>
      </p:pic>
      <p:sp>
        <p:nvSpPr>
          <p:cNvPr id="2" name="TextBox 1"/>
          <p:cNvSpPr txBox="1"/>
          <p:nvPr/>
        </p:nvSpPr>
        <p:spPr>
          <a:xfrm>
            <a:off x="5996875" y="309490"/>
            <a:ext cx="3082010" cy="2369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ctr" defTabSz="914400" rtl="0" fontAlgn="auto" latinLnBrk="0" hangingPunct="0">
              <a:lnSpc>
                <a:spcPct val="100000"/>
              </a:lnSpc>
              <a:spcBef>
                <a:spcPts val="0"/>
              </a:spcBef>
              <a:spcAft>
                <a:spcPts val="0"/>
              </a:spcAft>
              <a:buClrTx/>
              <a:buSzTx/>
              <a:buFontTx/>
              <a:buNone/>
              <a:tabLst/>
            </a:pPr>
            <a:r>
              <a:rPr kumimoji="0" lang="mr-IN" sz="40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a:ea typeface="Arial"/>
                <a:cs typeface="Arial"/>
                <a:sym typeface="Arial"/>
              </a:rPr>
              <a:t>…</a:t>
            </a:r>
            <a:r>
              <a:rPr lang="en-US" sz="3600" b="1" spc="50" dirty="0">
                <a:ln w="11430"/>
                <a:solidFill>
                  <a:srgbClr val="800000"/>
                </a:solidFill>
                <a:effectLst>
                  <a:outerShdw blurRad="76200" dist="50800" dir="5400000" algn="tl" rotWithShape="0">
                    <a:srgbClr val="000000">
                      <a:alpha val="65000"/>
                    </a:srgbClr>
                  </a:outerShdw>
                </a:effectLst>
              </a:rPr>
              <a:t>With</a:t>
            </a:r>
            <a:r>
              <a:rPr kumimoji="0" lang="en-US" sz="3600" b="1" i="0" u="none" strike="noStrike" spc="50" normalizeH="0" baseline="0" dirty="0">
                <a:ln w="11430"/>
                <a:solidFill>
                  <a:srgbClr val="800000"/>
                </a:solidFill>
                <a:effectLst>
                  <a:outerShdw blurRad="76200" dist="50800" dir="5400000" algn="tl" rotWithShape="0">
                    <a:srgbClr val="000000">
                      <a:alpha val="65000"/>
                    </a:srgbClr>
                  </a:outerShdw>
                </a:effectLst>
                <a:uFillTx/>
                <a:sym typeface="Arial"/>
              </a:rPr>
              <a:t> </a:t>
            </a:r>
            <a:endParaRPr kumimoji="0" lang="en-US" sz="36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sym typeface="Arial"/>
            </a:endParaRPr>
          </a:p>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sym typeface="Arial"/>
              </a:rPr>
              <a:t>Knowledge of His will &amp; victory</a:t>
            </a:r>
            <a:endParaRPr kumimoji="0" lang="en-US" sz="3600" b="1" i="0" u="none" strike="noStrike" spc="50" normalizeH="0" baseline="0" dirty="0">
              <a:ln w="11430"/>
              <a:solidFill>
                <a:srgbClr val="800000"/>
              </a:solidFill>
              <a:effectLst>
                <a:outerShdw blurRad="76200" dist="50800" dir="5400000" algn="tl" rotWithShape="0">
                  <a:srgbClr val="000000">
                    <a:alpha val="65000"/>
                  </a:srgbClr>
                </a:outerShdw>
              </a:effectLst>
              <a:uFillTx/>
              <a:sym typeface="Arial"/>
            </a:endParaRPr>
          </a:p>
        </p:txBody>
      </p:sp>
      <p:pic>
        <p:nvPicPr>
          <p:cNvPr id="3" name="Picture 2"/>
          <p:cNvPicPr>
            <a:picLocks noChangeAspect="1"/>
          </p:cNvPicPr>
          <p:nvPr/>
        </p:nvPicPr>
        <p:blipFill>
          <a:blip r:embed="rId4"/>
          <a:stretch>
            <a:fillRect/>
          </a:stretch>
        </p:blipFill>
        <p:spPr>
          <a:xfrm>
            <a:off x="571500" y="5164114"/>
            <a:ext cx="2042357" cy="1371027"/>
          </a:xfrm>
          <a:prstGeom prst="round2DiagRect">
            <a:avLst>
              <a:gd name="adj1" fmla="val 16667"/>
              <a:gd name="adj2" fmla="val 1740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396939" y="3388344"/>
            <a:ext cx="8398233" cy="1477328"/>
          </a:xfrm>
          <a:prstGeom prst="rect">
            <a:avLst/>
          </a:prstGeom>
        </p:spPr>
        <p:txBody>
          <a:bodyPr wrap="square">
            <a:spAutoFit/>
          </a:bodyPr>
          <a:lstStyle/>
          <a:p>
            <a:r>
              <a:rPr lang="en-US" sz="3000" dirty="0"/>
              <a:t>“Having disarmed principalities and powers, He made a public spectacle of them, triumphing over them in it.” Colossians 2:15(NKJV)</a:t>
            </a:r>
          </a:p>
        </p:txBody>
      </p:sp>
      <p:sp>
        <p:nvSpPr>
          <p:cNvPr id="9" name="Rectangle 8"/>
          <p:cNvSpPr/>
          <p:nvPr/>
        </p:nvSpPr>
        <p:spPr>
          <a:xfrm>
            <a:off x="3016144" y="5072863"/>
            <a:ext cx="5779028" cy="1384995"/>
          </a:xfrm>
          <a:prstGeom prst="rect">
            <a:avLst/>
          </a:prstGeom>
        </p:spPr>
        <p:txBody>
          <a:bodyPr wrap="square">
            <a:spAutoFit/>
          </a:bodyPr>
          <a:lstStyle/>
          <a:p>
            <a:r>
              <a:rPr lang="en-US" sz="2800" dirty="0"/>
              <a:t>“And you are complete in Him, who is the head of all principality and power.” Colossians 2:10 (NKJV)</a:t>
            </a:r>
          </a:p>
        </p:txBody>
      </p:sp>
      <p:sp>
        <p:nvSpPr>
          <p:cNvPr id="8" name="TextBox 7"/>
          <p:cNvSpPr txBox="1"/>
          <p:nvPr/>
        </p:nvSpPr>
        <p:spPr>
          <a:xfrm>
            <a:off x="396939" y="393570"/>
            <a:ext cx="2748754"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lang="en-US" sz="4400" b="1" spc="50" dirty="0" smtClean="0">
                <a:ln w="11430"/>
                <a:solidFill>
                  <a:srgbClr val="800000"/>
                </a:solidFill>
                <a:effectLst>
                  <a:outerShdw blurRad="76200" dist="50800" dir="5400000" algn="tl" rotWithShape="0">
                    <a:srgbClr val="000000">
                      <a:alpha val="65000"/>
                    </a:srgbClr>
                  </a:outerShdw>
                </a:effectLst>
                <a:latin typeface="Arial Black"/>
                <a:cs typeface="Arial Black"/>
              </a:rPr>
              <a:t>HOW TO </a:t>
            </a:r>
            <a:r>
              <a:rPr kumimoji="0" lang="en-US" sz="4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ASK</a:t>
            </a:r>
            <a:r>
              <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t>
            </a:r>
          </a:p>
        </p:txBody>
      </p:sp>
    </p:spTree>
    <p:extLst>
      <p:ext uri="{BB962C8B-B14F-4D97-AF65-F5344CB8AC3E}">
        <p14:creationId xmlns:p14="http://schemas.microsoft.com/office/powerpoint/2010/main" val="2933492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500"/>
                            </p:stCondLst>
                            <p:childTnLst>
                              <p:par>
                                <p:cTn id="21" presetID="55"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919592" y="582332"/>
            <a:ext cx="2894196" cy="2894196"/>
          </a:xfrm>
          <a:prstGeom prst="rect">
            <a:avLst/>
          </a:prstGeom>
        </p:spPr>
      </p:pic>
      <p:pic>
        <p:nvPicPr>
          <p:cNvPr id="11" name="Picture 10"/>
          <p:cNvPicPr>
            <a:picLocks noChangeAspect="1"/>
          </p:cNvPicPr>
          <p:nvPr/>
        </p:nvPicPr>
        <p:blipFill rotWithShape="1">
          <a:blip r:embed="rId3"/>
          <a:srcRect l="28975" r="54371" b="12359"/>
          <a:stretch/>
        </p:blipFill>
        <p:spPr>
          <a:xfrm>
            <a:off x="4122668" y="1627503"/>
            <a:ext cx="799560" cy="1068850"/>
          </a:xfrm>
          <a:prstGeom prst="rect">
            <a:avLst/>
          </a:prstGeom>
        </p:spPr>
      </p:pic>
      <p:sp>
        <p:nvSpPr>
          <p:cNvPr id="2" name="TextBox 1"/>
          <p:cNvSpPr txBox="1"/>
          <p:nvPr/>
        </p:nvSpPr>
        <p:spPr>
          <a:xfrm>
            <a:off x="5821032" y="348566"/>
            <a:ext cx="3007292"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mr-IN" sz="40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a:ea typeface="Arial"/>
                <a:cs typeface="Arial"/>
                <a:sym typeface="Arial"/>
              </a:rPr>
              <a:t>…</a:t>
            </a:r>
            <a:r>
              <a:rPr lang="en-US" sz="4000" b="1" spc="50" dirty="0">
                <a:ln w="11430"/>
                <a:solidFill>
                  <a:srgbClr val="800000"/>
                </a:solidFill>
                <a:effectLst>
                  <a:outerShdw blurRad="76200" dist="50800" dir="5400000" algn="tl" rotWithShape="0">
                    <a:srgbClr val="000000">
                      <a:alpha val="65000"/>
                    </a:srgbClr>
                  </a:outerShdw>
                </a:effectLst>
              </a:rPr>
              <a:t>With A </a:t>
            </a:r>
            <a:endParaRPr lang="en-US" sz="4000" b="1" spc="50" dirty="0" smtClean="0">
              <a:ln w="11430"/>
              <a:solidFill>
                <a:srgbClr val="800000"/>
              </a:solidFill>
              <a:effectLst>
                <a:outerShdw blurRad="76200" dist="50800" dir="5400000" algn="tl" rotWithShape="0">
                  <a:srgbClr val="000000">
                    <a:alpha val="65000"/>
                  </a:srgbClr>
                </a:outerShdw>
              </a:effectLst>
            </a:endParaRPr>
          </a:p>
          <a:p>
            <a:pPr marL="0" marR="0" indent="0" algn="l" defTabSz="914400" rtl="0" fontAlgn="auto" latinLnBrk="0" hangingPunct="0">
              <a:lnSpc>
                <a:spcPct val="100000"/>
              </a:lnSpc>
              <a:spcBef>
                <a:spcPts val="0"/>
              </a:spcBef>
              <a:spcAft>
                <a:spcPts val="0"/>
              </a:spcAft>
              <a:buClrTx/>
              <a:buSzTx/>
              <a:buFontTx/>
              <a:buNone/>
              <a:tabLst/>
            </a:pPr>
            <a:r>
              <a:rPr lang="en-US" sz="4000" b="1" spc="50" dirty="0" smtClean="0">
                <a:ln w="11430"/>
                <a:solidFill>
                  <a:srgbClr val="800000"/>
                </a:solidFill>
                <a:effectLst>
                  <a:outerShdw blurRad="76200" dist="50800" dir="5400000" algn="tl" rotWithShape="0">
                    <a:srgbClr val="000000">
                      <a:alpha val="65000"/>
                    </a:srgbClr>
                  </a:outerShdw>
                </a:effectLst>
              </a:rPr>
              <a:t>Clean </a:t>
            </a:r>
            <a:r>
              <a:rPr lang="en-US" sz="4000" b="1" spc="50" dirty="0">
                <a:ln w="11430"/>
                <a:solidFill>
                  <a:srgbClr val="800000"/>
                </a:solidFill>
                <a:effectLst>
                  <a:outerShdw blurRad="76200" dist="50800" dir="5400000" algn="tl" rotWithShape="0">
                    <a:srgbClr val="000000">
                      <a:alpha val="65000"/>
                    </a:srgbClr>
                  </a:outerShdw>
                </a:effectLst>
              </a:rPr>
              <a:t>Heart</a:t>
            </a:r>
            <a:endParaRPr kumimoji="0" lang="en-US" sz="40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a:ea typeface="Arial"/>
              <a:cs typeface="Arial"/>
              <a:sym typeface="Arial"/>
            </a:endParaRPr>
          </a:p>
        </p:txBody>
      </p:sp>
      <p:sp>
        <p:nvSpPr>
          <p:cNvPr id="3" name="Rectangle 2"/>
          <p:cNvSpPr/>
          <p:nvPr/>
        </p:nvSpPr>
        <p:spPr>
          <a:xfrm>
            <a:off x="6092412" y="3327974"/>
            <a:ext cx="2563688" cy="3046988"/>
          </a:xfrm>
          <a:prstGeom prst="rect">
            <a:avLst/>
          </a:prstGeom>
          <a:ln>
            <a:solidFill>
              <a:srgbClr val="FFFFFF"/>
            </a:solidFill>
          </a:ln>
          <a:effectLst>
            <a:glow rad="228600">
              <a:schemeClr val="accent2">
                <a:satMod val="175000"/>
                <a:alpha val="40000"/>
              </a:schemeClr>
            </a:glow>
          </a:effectLst>
        </p:spPr>
        <p:txBody>
          <a:bodyPr wrap="square">
            <a:spAutoFit/>
          </a:bodyPr>
          <a:lstStyle/>
          <a:p>
            <a:r>
              <a:rPr lang="en-US" sz="3200" dirty="0" smtClean="0"/>
              <a:t>“If </a:t>
            </a:r>
            <a:r>
              <a:rPr lang="en-US" sz="3200" dirty="0"/>
              <a:t>I regard iniquity in my heart, the Lord will not </a:t>
            </a:r>
            <a:r>
              <a:rPr lang="en-US" sz="3200" dirty="0" smtClean="0"/>
              <a:t>hear me.” Ps</a:t>
            </a:r>
            <a:r>
              <a:rPr lang="en-US" sz="3200" dirty="0"/>
              <a:t>.66:18</a:t>
            </a:r>
            <a:endParaRPr lang="en-GB" sz="3200" dirty="0"/>
          </a:p>
        </p:txBody>
      </p:sp>
      <p:sp>
        <p:nvSpPr>
          <p:cNvPr id="7" name="TextBox 6"/>
          <p:cNvSpPr txBox="1"/>
          <p:nvPr/>
        </p:nvSpPr>
        <p:spPr>
          <a:xfrm>
            <a:off x="396939" y="393570"/>
            <a:ext cx="2748754"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lang="en-US" sz="4400" b="1" spc="50" dirty="0" smtClean="0">
                <a:ln w="11430"/>
                <a:solidFill>
                  <a:srgbClr val="800000"/>
                </a:solidFill>
                <a:effectLst>
                  <a:outerShdw blurRad="76200" dist="50800" dir="5400000" algn="tl" rotWithShape="0">
                    <a:srgbClr val="000000">
                      <a:alpha val="65000"/>
                    </a:srgbClr>
                  </a:outerShdw>
                </a:effectLst>
                <a:latin typeface="Arial Black"/>
                <a:cs typeface="Arial Black"/>
              </a:rPr>
              <a:t>HOW TO </a:t>
            </a:r>
            <a:r>
              <a:rPr kumimoji="0" lang="en-US" sz="4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ASK</a:t>
            </a:r>
            <a:r>
              <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t>
            </a:r>
          </a:p>
        </p:txBody>
      </p:sp>
      <p:sp>
        <p:nvSpPr>
          <p:cNvPr id="5" name="Rectangle 4"/>
          <p:cNvSpPr/>
          <p:nvPr/>
        </p:nvSpPr>
        <p:spPr>
          <a:xfrm>
            <a:off x="569007" y="3417571"/>
            <a:ext cx="5523405" cy="3108543"/>
          </a:xfrm>
          <a:prstGeom prst="rect">
            <a:avLst/>
          </a:prstGeom>
        </p:spPr>
        <p:txBody>
          <a:bodyPr wrap="square">
            <a:spAutoFit/>
          </a:bodyPr>
          <a:lstStyle/>
          <a:p>
            <a:r>
              <a:rPr lang="en-US" sz="2800" b="1" dirty="0" smtClean="0"/>
              <a:t>“</a:t>
            </a:r>
            <a:r>
              <a:rPr lang="en-US" sz="2800" dirty="0" smtClean="0"/>
              <a:t>Who </a:t>
            </a:r>
            <a:r>
              <a:rPr lang="en-US" sz="2800" dirty="0"/>
              <a:t>shall ascend into the hill of the Lord? or who shall stand in his holy place</a:t>
            </a:r>
            <a:r>
              <a:rPr lang="en-US" sz="2800" dirty="0" smtClean="0"/>
              <a:t>? He </a:t>
            </a:r>
            <a:r>
              <a:rPr lang="en-US" sz="2800" dirty="0"/>
              <a:t>that hath clean hands, and a pure heart; who hath not lifted up his soul unto vanity, nor sworn deceitfully</a:t>
            </a:r>
            <a:r>
              <a:rPr lang="en-US" sz="2800" dirty="0" smtClean="0"/>
              <a:t>.” Psalms 24:3,4</a:t>
            </a:r>
            <a:endParaRPr lang="en-US" sz="2800" dirty="0"/>
          </a:p>
        </p:txBody>
      </p:sp>
    </p:spTree>
    <p:extLst>
      <p:ext uri="{BB962C8B-B14F-4D97-AF65-F5344CB8AC3E}">
        <p14:creationId xmlns:p14="http://schemas.microsoft.com/office/powerpoint/2010/main" val="14590141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414" y="391998"/>
            <a:ext cx="3523201"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WHAT TO ASK FOR?</a:t>
            </a:r>
            <a:endPar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endParaRPr>
          </a:p>
        </p:txBody>
      </p:sp>
      <p:sp>
        <p:nvSpPr>
          <p:cNvPr id="3" name="Rectangle 2"/>
          <p:cNvSpPr/>
          <p:nvPr/>
        </p:nvSpPr>
        <p:spPr>
          <a:xfrm>
            <a:off x="436034" y="2113595"/>
            <a:ext cx="3232540" cy="3046988"/>
          </a:xfrm>
          <a:prstGeom prst="rect">
            <a:avLst/>
          </a:prstGeom>
        </p:spPr>
        <p:txBody>
          <a:bodyPr wrap="square">
            <a:spAutoFit/>
          </a:bodyPr>
          <a:lstStyle/>
          <a:p>
            <a:r>
              <a:rPr lang="en-US" sz="3200" dirty="0">
                <a:solidFill>
                  <a:schemeClr val="tx1"/>
                </a:solidFill>
              </a:rPr>
              <a:t>Ask God for the Heathen. Those ice-cold men in your community, family, office, profession etc.</a:t>
            </a:r>
          </a:p>
        </p:txBody>
      </p:sp>
      <p:sp>
        <p:nvSpPr>
          <p:cNvPr id="4" name="Rectangle 3"/>
          <p:cNvSpPr/>
          <p:nvPr/>
        </p:nvSpPr>
        <p:spPr>
          <a:xfrm>
            <a:off x="4006273" y="636268"/>
            <a:ext cx="4768272" cy="4524316"/>
          </a:xfrm>
          <a:prstGeom prst="rect">
            <a:avLst/>
          </a:prstGeom>
        </p:spPr>
        <p:txBody>
          <a:bodyPr wrap="square">
            <a:spAutoFit/>
          </a:bodyPr>
          <a:lstStyle/>
          <a:p>
            <a:r>
              <a:rPr lang="en-ZA" sz="3600" dirty="0"/>
              <a:t>Develop an ever expanding prospect list of unsaved people around </a:t>
            </a:r>
            <a:r>
              <a:rPr lang="en-ZA" sz="3600" dirty="0" smtClean="0"/>
              <a:t>you. Pray </a:t>
            </a:r>
            <a:r>
              <a:rPr lang="en-ZA" sz="3600" dirty="0"/>
              <a:t>for their salvation </a:t>
            </a:r>
            <a:r>
              <a:rPr lang="en-ZA" sz="3600" dirty="0" smtClean="0"/>
              <a:t>continuously and reach them with the Gospel.</a:t>
            </a:r>
            <a:endParaRPr lang="en-ZA" sz="3600" dirty="0"/>
          </a:p>
        </p:txBody>
      </p:sp>
      <p:sp>
        <p:nvSpPr>
          <p:cNvPr id="9" name="TextBox 8"/>
          <p:cNvSpPr txBox="1"/>
          <p:nvPr/>
        </p:nvSpPr>
        <p:spPr>
          <a:xfrm>
            <a:off x="654567" y="5612282"/>
            <a:ext cx="783323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0000"/>
                </a:solidFill>
                <a:effectLst>
                  <a:outerShdw blurRad="50800" dist="38100" dir="2700000" algn="tl" rotWithShape="0">
                    <a:prstClr val="black">
                      <a:alpha val="40000"/>
                    </a:prstClr>
                  </a:outerShdw>
                </a:effectLst>
                <a:uFillTx/>
                <a:latin typeface="Bernard MT Condensed" panose="02050806060905020404" pitchFamily="18" charset="0"/>
                <a:sym typeface="Arial"/>
              </a:rPr>
              <a:t>ASK,</a:t>
            </a:r>
            <a:r>
              <a:rPr kumimoji="0" lang="en-US" sz="5400" b="0" i="0" u="none" strike="noStrike" cap="none" spc="0" normalizeH="0" dirty="0">
                <a:ln>
                  <a:noFill/>
                </a:ln>
                <a:solidFill>
                  <a:srgbClr val="FF0000"/>
                </a:solidFill>
                <a:effectLst>
                  <a:outerShdw blurRad="50800" dist="38100" dir="2700000" algn="tl" rotWithShape="0">
                    <a:prstClr val="black">
                      <a:alpha val="40000"/>
                    </a:prstClr>
                  </a:outerShdw>
                </a:effectLst>
                <a:uFillTx/>
                <a:latin typeface="Bernard MT Condensed" panose="02050806060905020404" pitchFamily="18" charset="0"/>
                <a:sym typeface="Arial"/>
              </a:rPr>
              <a:t> GO &amp; BRING </a:t>
            </a:r>
            <a:r>
              <a:rPr kumimoji="0" lang="en-US" sz="5400" b="0" i="0" u="none" strike="noStrike" cap="none" spc="0" normalizeH="0" dirty="0" smtClean="0">
                <a:ln>
                  <a:noFill/>
                </a:ln>
                <a:solidFill>
                  <a:srgbClr val="FF0000"/>
                </a:solidFill>
                <a:effectLst>
                  <a:outerShdw blurRad="50800" dist="38100" dir="2700000" algn="tl" rotWithShape="0">
                    <a:prstClr val="black">
                      <a:alpha val="40000"/>
                    </a:prstClr>
                  </a:outerShdw>
                </a:effectLst>
                <a:uFillTx/>
                <a:latin typeface="Bernard MT Condensed" panose="02050806060905020404" pitchFamily="18" charset="0"/>
                <a:sym typeface="Arial"/>
              </a:rPr>
              <a:t>The Men In</a:t>
            </a:r>
            <a:endParaRPr kumimoji="0" lang="en-US" sz="5400" b="0" i="0" u="none" strike="noStrike" cap="none" spc="0" normalizeH="0" baseline="0" dirty="0">
              <a:ln>
                <a:noFill/>
              </a:ln>
              <a:solidFill>
                <a:srgbClr val="FF0000"/>
              </a:solidFill>
              <a:effectLst>
                <a:outerShdw blurRad="50800" dist="38100" dir="2700000" algn="tl" rotWithShape="0">
                  <a:prstClr val="black">
                    <a:alpha val="40000"/>
                  </a:prstClr>
                </a:outerShdw>
              </a:effectLst>
              <a:uFillTx/>
              <a:latin typeface="Bernard MT Condensed" panose="02050806060905020404" pitchFamily="18" charset="0"/>
              <a:sym typeface="Arial"/>
            </a:endParaRPr>
          </a:p>
        </p:txBody>
      </p:sp>
      <p:cxnSp>
        <p:nvCxnSpPr>
          <p:cNvPr id="6" name="Straight Connector 5"/>
          <p:cNvCxnSpPr/>
          <p:nvPr/>
        </p:nvCxnSpPr>
        <p:spPr>
          <a:xfrm>
            <a:off x="3824821" y="788360"/>
            <a:ext cx="0" cy="4146188"/>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90364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par>
                          <p:cTn id="31" fill="hold">
                            <p:stCondLst>
                              <p:cond delay="500"/>
                            </p:stCondLst>
                            <p:childTnLst>
                              <p:par>
                                <p:cTn id="32" presetID="5" presetClass="entr" presetSubtype="1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4572"/>
          <a:stretch/>
        </p:blipFill>
        <p:spPr>
          <a:xfrm flipV="1">
            <a:off x="3699930" y="2022706"/>
            <a:ext cx="5028153" cy="833685"/>
          </a:xfrm>
          <a:prstGeom prst="rect">
            <a:avLst/>
          </a:prstGeom>
        </p:spPr>
      </p:pic>
      <p:pic>
        <p:nvPicPr>
          <p:cNvPr id="3" name="Picture 2"/>
          <p:cNvPicPr>
            <a:picLocks noChangeAspect="1"/>
          </p:cNvPicPr>
          <p:nvPr/>
        </p:nvPicPr>
        <p:blipFill rotWithShape="1">
          <a:blip r:embed="rId3"/>
          <a:srcRect t="54572"/>
          <a:stretch/>
        </p:blipFill>
        <p:spPr>
          <a:xfrm flipV="1">
            <a:off x="3699930" y="2723903"/>
            <a:ext cx="5028153" cy="833685"/>
          </a:xfrm>
          <a:prstGeom prst="rect">
            <a:avLst/>
          </a:prstGeom>
        </p:spPr>
      </p:pic>
      <p:pic>
        <p:nvPicPr>
          <p:cNvPr id="4" name="Picture 3"/>
          <p:cNvPicPr>
            <a:picLocks noChangeAspect="1"/>
          </p:cNvPicPr>
          <p:nvPr/>
        </p:nvPicPr>
        <p:blipFill rotWithShape="1">
          <a:blip r:embed="rId3"/>
          <a:srcRect t="54572"/>
          <a:stretch/>
        </p:blipFill>
        <p:spPr>
          <a:xfrm flipV="1">
            <a:off x="3699930" y="3425099"/>
            <a:ext cx="5028153" cy="833685"/>
          </a:xfrm>
          <a:prstGeom prst="rect">
            <a:avLst/>
          </a:prstGeom>
        </p:spPr>
      </p:pic>
      <p:pic>
        <p:nvPicPr>
          <p:cNvPr id="5" name="Picture 4"/>
          <p:cNvPicPr>
            <a:picLocks noChangeAspect="1"/>
          </p:cNvPicPr>
          <p:nvPr/>
        </p:nvPicPr>
        <p:blipFill rotWithShape="1">
          <a:blip r:embed="rId3"/>
          <a:srcRect t="54572"/>
          <a:stretch/>
        </p:blipFill>
        <p:spPr>
          <a:xfrm flipV="1">
            <a:off x="3699930" y="4126296"/>
            <a:ext cx="5028153" cy="833685"/>
          </a:xfrm>
          <a:prstGeom prst="rect">
            <a:avLst/>
          </a:prstGeom>
        </p:spPr>
      </p:pic>
      <p:pic>
        <p:nvPicPr>
          <p:cNvPr id="6" name="Picture 5"/>
          <p:cNvPicPr>
            <a:picLocks noChangeAspect="1"/>
          </p:cNvPicPr>
          <p:nvPr/>
        </p:nvPicPr>
        <p:blipFill rotWithShape="1">
          <a:blip r:embed="rId3"/>
          <a:srcRect t="54572"/>
          <a:stretch/>
        </p:blipFill>
        <p:spPr>
          <a:xfrm flipV="1">
            <a:off x="3699930" y="4811813"/>
            <a:ext cx="5028153" cy="833685"/>
          </a:xfrm>
          <a:prstGeom prst="rect">
            <a:avLst/>
          </a:prstGeom>
        </p:spPr>
      </p:pic>
      <p:pic>
        <p:nvPicPr>
          <p:cNvPr id="7" name="Picture 6"/>
          <p:cNvPicPr>
            <a:picLocks noChangeAspect="1"/>
          </p:cNvPicPr>
          <p:nvPr/>
        </p:nvPicPr>
        <p:blipFill rotWithShape="1">
          <a:blip r:embed="rId3"/>
          <a:srcRect t="54572"/>
          <a:stretch/>
        </p:blipFill>
        <p:spPr>
          <a:xfrm flipV="1">
            <a:off x="3699930" y="5481650"/>
            <a:ext cx="5028153" cy="833685"/>
          </a:xfrm>
          <a:prstGeom prst="rect">
            <a:avLst/>
          </a:prstGeom>
        </p:spPr>
      </p:pic>
      <p:pic>
        <p:nvPicPr>
          <p:cNvPr id="8" name="Picture 7"/>
          <p:cNvPicPr>
            <a:picLocks noChangeAspect="1"/>
          </p:cNvPicPr>
          <p:nvPr/>
        </p:nvPicPr>
        <p:blipFill rotWithShape="1">
          <a:blip r:embed="rId3"/>
          <a:srcRect t="54572"/>
          <a:stretch/>
        </p:blipFill>
        <p:spPr>
          <a:xfrm flipV="1">
            <a:off x="3699930" y="1314460"/>
            <a:ext cx="5028153" cy="833685"/>
          </a:xfrm>
          <a:prstGeom prst="rect">
            <a:avLst/>
          </a:prstGeom>
        </p:spPr>
      </p:pic>
      <p:sp>
        <p:nvSpPr>
          <p:cNvPr id="9" name="TextBox 8"/>
          <p:cNvSpPr txBox="1"/>
          <p:nvPr/>
        </p:nvSpPr>
        <p:spPr>
          <a:xfrm>
            <a:off x="4232955" y="1622017"/>
            <a:ext cx="34834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Arts, Entertainments &amp; Sports</a:t>
            </a:r>
          </a:p>
        </p:txBody>
      </p:sp>
      <p:sp>
        <p:nvSpPr>
          <p:cNvPr id="10" name="TextBox 9"/>
          <p:cNvSpPr txBox="1"/>
          <p:nvPr/>
        </p:nvSpPr>
        <p:spPr>
          <a:xfrm>
            <a:off x="4228575" y="2355154"/>
            <a:ext cx="235907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Business &amp; Finance</a:t>
            </a:r>
          </a:p>
        </p:txBody>
      </p:sp>
      <p:sp>
        <p:nvSpPr>
          <p:cNvPr id="11" name="TextBox 10"/>
          <p:cNvSpPr txBox="1"/>
          <p:nvPr/>
        </p:nvSpPr>
        <p:spPr>
          <a:xfrm>
            <a:off x="4188969" y="3024993"/>
            <a:ext cx="215945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Church &amp; Religion</a:t>
            </a:r>
          </a:p>
        </p:txBody>
      </p:sp>
      <p:sp>
        <p:nvSpPr>
          <p:cNvPr id="12" name="TextBox 11"/>
          <p:cNvSpPr txBox="1"/>
          <p:nvPr/>
        </p:nvSpPr>
        <p:spPr>
          <a:xfrm>
            <a:off x="4181178" y="3726189"/>
            <a:ext cx="431173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Distribution, Media &amp; Communication</a:t>
            </a:r>
          </a:p>
        </p:txBody>
      </p:sp>
      <p:sp>
        <p:nvSpPr>
          <p:cNvPr id="13" name="TextBox 12"/>
          <p:cNvSpPr txBox="1"/>
          <p:nvPr/>
        </p:nvSpPr>
        <p:spPr>
          <a:xfrm>
            <a:off x="4217277" y="4411705"/>
            <a:ext cx="247329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Education &amp; Training</a:t>
            </a:r>
          </a:p>
        </p:txBody>
      </p:sp>
      <p:sp>
        <p:nvSpPr>
          <p:cNvPr id="14" name="TextBox 13"/>
          <p:cNvSpPr txBox="1"/>
          <p:nvPr/>
        </p:nvSpPr>
        <p:spPr>
          <a:xfrm>
            <a:off x="4217277" y="5081542"/>
            <a:ext cx="245801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Family &amp; Community</a:t>
            </a:r>
          </a:p>
        </p:txBody>
      </p:sp>
      <p:sp>
        <p:nvSpPr>
          <p:cNvPr id="15" name="TextBox 14"/>
          <p:cNvSpPr txBox="1"/>
          <p:nvPr/>
        </p:nvSpPr>
        <p:spPr>
          <a:xfrm>
            <a:off x="4201599" y="5746564"/>
            <a:ext cx="231088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Arial"/>
                <a:ea typeface="Arial"/>
                <a:cs typeface="Arial"/>
                <a:sym typeface="Arial"/>
              </a:rPr>
              <a:t>Government &amp; Law</a:t>
            </a:r>
          </a:p>
        </p:txBody>
      </p:sp>
      <p:pic>
        <p:nvPicPr>
          <p:cNvPr id="16" name="Picture 15"/>
          <p:cNvPicPr>
            <a:picLocks noChangeAspect="1"/>
          </p:cNvPicPr>
          <p:nvPr/>
        </p:nvPicPr>
        <p:blipFill rotWithShape="1">
          <a:blip r:embed="rId4"/>
          <a:srcRect r="2988" b="69942"/>
          <a:stretch/>
        </p:blipFill>
        <p:spPr>
          <a:xfrm>
            <a:off x="3746968" y="391998"/>
            <a:ext cx="4981115" cy="1065618"/>
          </a:xfrm>
          <a:prstGeom prst="rect">
            <a:avLst/>
          </a:prstGeom>
        </p:spPr>
      </p:pic>
      <p:sp>
        <p:nvSpPr>
          <p:cNvPr id="17" name="TextBox 16"/>
          <p:cNvSpPr txBox="1"/>
          <p:nvPr/>
        </p:nvSpPr>
        <p:spPr>
          <a:xfrm>
            <a:off x="4232957" y="548795"/>
            <a:ext cx="412809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6">
                    <a:lumMod val="50000"/>
                  </a:schemeClr>
                </a:solidFill>
                <a:effectLst/>
                <a:uFillTx/>
                <a:latin typeface="Arial Black"/>
                <a:ea typeface="Arial"/>
                <a:cs typeface="Arial Black"/>
                <a:sym typeface="Arial"/>
              </a:rPr>
              <a:t>The Seven GATES</a:t>
            </a:r>
          </a:p>
        </p:txBody>
      </p:sp>
      <p:sp>
        <p:nvSpPr>
          <p:cNvPr id="19" name="Rectangle 18"/>
          <p:cNvSpPr/>
          <p:nvPr/>
        </p:nvSpPr>
        <p:spPr>
          <a:xfrm>
            <a:off x="467390" y="1715435"/>
            <a:ext cx="3232540" cy="2677656"/>
          </a:xfrm>
          <a:prstGeom prst="rect">
            <a:avLst/>
          </a:prstGeom>
        </p:spPr>
        <p:txBody>
          <a:bodyPr wrap="square">
            <a:spAutoFit/>
          </a:bodyPr>
          <a:lstStyle/>
          <a:p>
            <a:r>
              <a:rPr lang="en-US" sz="2800" dirty="0">
                <a:solidFill>
                  <a:schemeClr val="tx1"/>
                </a:solidFill>
              </a:rPr>
              <a:t>Ask God for the Gates of Nigeria and of other </a:t>
            </a:r>
            <a:r>
              <a:rPr lang="en-US" sz="2800" dirty="0" smtClean="0">
                <a:solidFill>
                  <a:schemeClr val="tx1"/>
                </a:solidFill>
              </a:rPr>
              <a:t>nations (</a:t>
            </a:r>
            <a:r>
              <a:rPr lang="en-ZA" sz="2800" dirty="0"/>
              <a:t>Matt 16</a:t>
            </a:r>
            <a:r>
              <a:rPr lang="en-ZA" sz="2800" dirty="0" smtClean="0"/>
              <a:t>:19)</a:t>
            </a:r>
            <a:endParaRPr lang="en-ZA" sz="2800" dirty="0"/>
          </a:p>
          <a:p>
            <a:endParaRPr lang="en-US" sz="2800" dirty="0">
              <a:solidFill>
                <a:schemeClr val="tx1"/>
              </a:solidFill>
            </a:endParaRPr>
          </a:p>
        </p:txBody>
      </p:sp>
      <p:pic>
        <p:nvPicPr>
          <p:cNvPr id="22" name="Picture 21"/>
          <p:cNvPicPr>
            <a:picLocks noChangeAspect="1"/>
          </p:cNvPicPr>
          <p:nvPr/>
        </p:nvPicPr>
        <p:blipFill rotWithShape="1">
          <a:blip r:embed="rId5"/>
          <a:srcRect t="37476" b="37890"/>
          <a:stretch/>
        </p:blipFill>
        <p:spPr>
          <a:xfrm>
            <a:off x="345413" y="3954516"/>
            <a:ext cx="3056640" cy="295308"/>
          </a:xfrm>
          <a:prstGeom prst="rect">
            <a:avLst/>
          </a:prstGeom>
        </p:spPr>
      </p:pic>
      <p:sp>
        <p:nvSpPr>
          <p:cNvPr id="18" name="Rectangle 17"/>
          <p:cNvSpPr/>
          <p:nvPr/>
        </p:nvSpPr>
        <p:spPr>
          <a:xfrm>
            <a:off x="467390" y="4244298"/>
            <a:ext cx="2793564" cy="2246769"/>
          </a:xfrm>
          <a:prstGeom prst="rect">
            <a:avLst/>
          </a:prstGeom>
        </p:spPr>
        <p:txBody>
          <a:bodyPr wrap="square">
            <a:spAutoFit/>
          </a:bodyPr>
          <a:lstStyle/>
          <a:p>
            <a:pPr algn="just"/>
            <a:r>
              <a:rPr lang="en-ZA" sz="2800" b="1" dirty="0" smtClean="0"/>
              <a:t>Gen </a:t>
            </a:r>
            <a:r>
              <a:rPr lang="en-ZA" sz="2800" b="1" dirty="0"/>
              <a:t>22:17KJV </a:t>
            </a:r>
            <a:r>
              <a:rPr lang="en-ZA" sz="2800" dirty="0"/>
              <a:t>“</a:t>
            </a:r>
            <a:r>
              <a:rPr lang="en-ZA" sz="2800" i="1" dirty="0"/>
              <a:t>and thy seed shall possess the gate of his enemies</a:t>
            </a:r>
            <a:r>
              <a:rPr lang="en-ZA" sz="2800" dirty="0"/>
              <a:t>”.</a:t>
            </a:r>
          </a:p>
        </p:txBody>
      </p:sp>
      <p:sp>
        <p:nvSpPr>
          <p:cNvPr id="23" name="TextBox 22"/>
          <p:cNvSpPr txBox="1"/>
          <p:nvPr/>
        </p:nvSpPr>
        <p:spPr>
          <a:xfrm>
            <a:off x="345414" y="391998"/>
            <a:ext cx="3523201"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WHAT TO ASK FOR?</a:t>
            </a:r>
            <a:endParaRPr kumimoji="0" lang="en-US" sz="4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endParaRPr>
          </a:p>
        </p:txBody>
      </p:sp>
    </p:spTree>
    <p:extLst>
      <p:ext uri="{BB962C8B-B14F-4D97-AF65-F5344CB8AC3E}">
        <p14:creationId xmlns:p14="http://schemas.microsoft.com/office/powerpoint/2010/main" val="4242894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par>
                                <p:cTn id="26" presetID="5"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par>
                                <p:cTn id="29" presetID="5"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par>
                                <p:cTn id="32" presetID="5" presetClass="entr" presetSubtype="1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heckerboard(across)">
                                      <p:cBhvr>
                                        <p:cTn id="34" dur="500"/>
                                        <p:tgtEl>
                                          <p:spTgt spid="5"/>
                                        </p:tgtEl>
                                      </p:cBhvr>
                                    </p:animEffect>
                                  </p:childTnLst>
                                </p:cTn>
                              </p:par>
                              <p:par>
                                <p:cTn id="35" presetID="5" presetClass="entr" presetSubtype="1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par>
                                <p:cTn id="38" presetID="5"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par>
                                <p:cTn id="41" presetID="5" presetClass="entr" presetSubtype="1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heckerboard(across)">
                                      <p:cBhvr>
                                        <p:cTn id="43" dur="500"/>
                                        <p:tgtEl>
                                          <p:spTgt spid="8"/>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heckerboard(across)">
                                      <p:cBhvr>
                                        <p:cTn id="49" dur="500"/>
                                        <p:tgtEl>
                                          <p:spTgt spid="10"/>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heckerboard(across)">
                                      <p:cBhvr>
                                        <p:cTn id="55" dur="500"/>
                                        <p:tgtEl>
                                          <p:spTgt spid="12"/>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heckerboard(across)">
                                      <p:cBhvr>
                                        <p:cTn id="58" dur="500"/>
                                        <p:tgtEl>
                                          <p:spTgt spid="13"/>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checkerboard(across)">
                                      <p:cBhvr>
                                        <p:cTn id="61" dur="500"/>
                                        <p:tgtEl>
                                          <p:spTgt spid="14"/>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checkerboard(across)">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7" grpId="0"/>
      <p:bldP spid="1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8038"/>
          <a:stretch/>
        </p:blipFill>
        <p:spPr>
          <a:xfrm>
            <a:off x="344909" y="860409"/>
            <a:ext cx="2414362" cy="613502"/>
          </a:xfrm>
          <a:prstGeom prst="rect">
            <a:avLst/>
          </a:prstGeom>
        </p:spPr>
      </p:pic>
      <p:pic>
        <p:nvPicPr>
          <p:cNvPr id="3" name="Picture 2"/>
          <p:cNvPicPr>
            <a:picLocks noChangeAspect="1"/>
          </p:cNvPicPr>
          <p:nvPr/>
        </p:nvPicPr>
        <p:blipFill rotWithShape="1">
          <a:blip r:embed="rId3"/>
          <a:srcRect l="45636" t="47873" b="5972"/>
          <a:stretch/>
        </p:blipFill>
        <p:spPr>
          <a:xfrm>
            <a:off x="203809" y="219519"/>
            <a:ext cx="2555461" cy="725451"/>
          </a:xfrm>
          <a:prstGeom prst="rect">
            <a:avLst/>
          </a:prstGeom>
        </p:spPr>
      </p:pic>
      <p:pic>
        <p:nvPicPr>
          <p:cNvPr id="4" name="Picture 3"/>
          <p:cNvPicPr>
            <a:picLocks noChangeAspect="1"/>
          </p:cNvPicPr>
          <p:nvPr/>
        </p:nvPicPr>
        <p:blipFill rotWithShape="1">
          <a:blip r:embed="rId4">
            <a:duotone>
              <a:prstClr val="black"/>
              <a:srgbClr val="28030A">
                <a:tint val="45000"/>
                <a:satMod val="400000"/>
              </a:srgbClr>
            </a:duotone>
          </a:blip>
          <a:srcRect l="50750" t="70697" r="26275" b="3526"/>
          <a:stretch/>
        </p:blipFill>
        <p:spPr>
          <a:xfrm>
            <a:off x="344910" y="2069749"/>
            <a:ext cx="2006740" cy="1019193"/>
          </a:xfrm>
          <a:prstGeom prst="rect">
            <a:avLst/>
          </a:prstGeom>
        </p:spPr>
      </p:pic>
      <p:pic>
        <p:nvPicPr>
          <p:cNvPr id="5" name="Picture 4"/>
          <p:cNvPicPr>
            <a:picLocks noChangeAspect="1"/>
          </p:cNvPicPr>
          <p:nvPr/>
        </p:nvPicPr>
        <p:blipFill rotWithShape="1">
          <a:blip r:embed="rId4">
            <a:duotone>
              <a:prstClr val="black"/>
              <a:srgbClr val="0F0905">
                <a:tint val="45000"/>
                <a:satMod val="400000"/>
              </a:srgbClr>
            </a:duotone>
          </a:blip>
          <a:srcRect l="50750" t="70697" r="26275" b="3526"/>
          <a:stretch/>
        </p:blipFill>
        <p:spPr>
          <a:xfrm>
            <a:off x="344909" y="3230062"/>
            <a:ext cx="2006740" cy="1019193"/>
          </a:xfrm>
          <a:prstGeom prst="rect">
            <a:avLst/>
          </a:prstGeom>
        </p:spPr>
      </p:pic>
      <p:pic>
        <p:nvPicPr>
          <p:cNvPr id="6" name="Picture 5"/>
          <p:cNvPicPr>
            <a:picLocks noChangeAspect="1"/>
          </p:cNvPicPr>
          <p:nvPr/>
        </p:nvPicPr>
        <p:blipFill rotWithShape="1">
          <a:blip r:embed="rId4">
            <a:duotone>
              <a:prstClr val="black"/>
              <a:srgbClr val="0F0504">
                <a:tint val="45000"/>
                <a:satMod val="400000"/>
              </a:srgbClr>
            </a:duotone>
          </a:blip>
          <a:srcRect l="50750" t="70697" r="26275" b="3526"/>
          <a:stretch/>
        </p:blipFill>
        <p:spPr>
          <a:xfrm>
            <a:off x="344910" y="4327655"/>
            <a:ext cx="2006740" cy="1019193"/>
          </a:xfrm>
          <a:prstGeom prst="rect">
            <a:avLst/>
          </a:prstGeom>
        </p:spPr>
      </p:pic>
      <p:pic>
        <p:nvPicPr>
          <p:cNvPr id="7" name="Picture 6"/>
          <p:cNvPicPr>
            <a:picLocks noChangeAspect="1"/>
          </p:cNvPicPr>
          <p:nvPr/>
        </p:nvPicPr>
        <p:blipFill rotWithShape="1">
          <a:blip r:embed="rId4">
            <a:duotone>
              <a:prstClr val="black"/>
              <a:srgbClr val="C10C13">
                <a:tint val="45000"/>
                <a:satMod val="400000"/>
              </a:srgbClr>
            </a:duotone>
          </a:blip>
          <a:srcRect l="50750" t="70697" r="26275" b="3526"/>
          <a:stretch/>
        </p:blipFill>
        <p:spPr>
          <a:xfrm>
            <a:off x="344910" y="5420851"/>
            <a:ext cx="2006740" cy="1019193"/>
          </a:xfrm>
          <a:prstGeom prst="rect">
            <a:avLst/>
          </a:prstGeom>
        </p:spPr>
      </p:pic>
      <p:pic>
        <p:nvPicPr>
          <p:cNvPr id="8" name="Picture 7"/>
          <p:cNvPicPr>
            <a:picLocks noChangeAspect="1"/>
          </p:cNvPicPr>
          <p:nvPr/>
        </p:nvPicPr>
        <p:blipFill rotWithShape="1">
          <a:blip r:embed="rId4">
            <a:biLevel thresh="25000"/>
          </a:blip>
          <a:srcRect b="59848"/>
          <a:stretch/>
        </p:blipFill>
        <p:spPr>
          <a:xfrm>
            <a:off x="2477073" y="2069749"/>
            <a:ext cx="6239712" cy="1019193"/>
          </a:xfrm>
          <a:prstGeom prst="rect">
            <a:avLst/>
          </a:prstGeom>
        </p:spPr>
      </p:pic>
      <p:pic>
        <p:nvPicPr>
          <p:cNvPr id="9" name="Picture 8"/>
          <p:cNvPicPr>
            <a:picLocks noChangeAspect="1"/>
          </p:cNvPicPr>
          <p:nvPr/>
        </p:nvPicPr>
        <p:blipFill rotWithShape="1">
          <a:blip r:embed="rId4">
            <a:biLevel thresh="50000"/>
          </a:blip>
          <a:srcRect b="59848"/>
          <a:stretch/>
        </p:blipFill>
        <p:spPr>
          <a:xfrm>
            <a:off x="2504049" y="3162949"/>
            <a:ext cx="6239712" cy="1019193"/>
          </a:xfrm>
          <a:prstGeom prst="rect">
            <a:avLst/>
          </a:prstGeom>
        </p:spPr>
      </p:pic>
      <p:pic>
        <p:nvPicPr>
          <p:cNvPr id="10" name="Picture 9"/>
          <p:cNvPicPr>
            <a:picLocks noChangeAspect="1"/>
          </p:cNvPicPr>
          <p:nvPr/>
        </p:nvPicPr>
        <p:blipFill rotWithShape="1">
          <a:blip r:embed="rId4">
            <a:biLevel thresh="50000"/>
          </a:blip>
          <a:srcRect b="59848"/>
          <a:stretch/>
        </p:blipFill>
        <p:spPr>
          <a:xfrm>
            <a:off x="2515347" y="4303189"/>
            <a:ext cx="6239712" cy="1019193"/>
          </a:xfrm>
          <a:prstGeom prst="rect">
            <a:avLst/>
          </a:prstGeom>
        </p:spPr>
      </p:pic>
      <p:pic>
        <p:nvPicPr>
          <p:cNvPr id="11" name="Picture 10"/>
          <p:cNvPicPr>
            <a:picLocks noChangeAspect="1"/>
          </p:cNvPicPr>
          <p:nvPr/>
        </p:nvPicPr>
        <p:blipFill rotWithShape="1">
          <a:blip r:embed="rId4">
            <a:duotone>
              <a:prstClr val="black"/>
              <a:srgbClr val="FC001E">
                <a:tint val="45000"/>
                <a:satMod val="400000"/>
              </a:srgbClr>
            </a:duotone>
          </a:blip>
          <a:srcRect b="59848"/>
          <a:stretch/>
        </p:blipFill>
        <p:spPr>
          <a:xfrm>
            <a:off x="2504049" y="5436531"/>
            <a:ext cx="6239712" cy="1019193"/>
          </a:xfrm>
          <a:prstGeom prst="rect">
            <a:avLst/>
          </a:prstGeom>
        </p:spPr>
      </p:pic>
      <p:sp>
        <p:nvSpPr>
          <p:cNvPr id="12" name="TextBox 11"/>
          <p:cNvSpPr txBox="1"/>
          <p:nvPr/>
        </p:nvSpPr>
        <p:spPr>
          <a:xfrm>
            <a:off x="801430" y="3402541"/>
            <a:ext cx="100524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rial"/>
                <a:ea typeface="Arial"/>
                <a:cs typeface="Arial"/>
                <a:sym typeface="Arial"/>
              </a:rPr>
              <a:t>2016</a:t>
            </a:r>
          </a:p>
        </p:txBody>
      </p:sp>
      <p:sp>
        <p:nvSpPr>
          <p:cNvPr id="13" name="TextBox 12"/>
          <p:cNvSpPr txBox="1"/>
          <p:nvPr/>
        </p:nvSpPr>
        <p:spPr>
          <a:xfrm>
            <a:off x="889248" y="2331907"/>
            <a:ext cx="100524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rial"/>
                <a:ea typeface="Arial"/>
                <a:cs typeface="Arial"/>
                <a:sym typeface="Arial"/>
              </a:rPr>
              <a:t>2015</a:t>
            </a:r>
          </a:p>
        </p:txBody>
      </p:sp>
      <p:sp>
        <p:nvSpPr>
          <p:cNvPr id="14" name="TextBox 13"/>
          <p:cNvSpPr txBox="1"/>
          <p:nvPr/>
        </p:nvSpPr>
        <p:spPr>
          <a:xfrm>
            <a:off x="801430" y="4468774"/>
            <a:ext cx="100524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rial"/>
                <a:ea typeface="Arial"/>
                <a:cs typeface="Arial"/>
                <a:sym typeface="Arial"/>
              </a:rPr>
              <a:t>2017</a:t>
            </a:r>
          </a:p>
        </p:txBody>
      </p:sp>
      <p:sp>
        <p:nvSpPr>
          <p:cNvPr id="15" name="TextBox 14"/>
          <p:cNvSpPr txBox="1"/>
          <p:nvPr/>
        </p:nvSpPr>
        <p:spPr>
          <a:xfrm>
            <a:off x="815238" y="5644768"/>
            <a:ext cx="100524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rial"/>
                <a:ea typeface="Arial"/>
                <a:cs typeface="Arial"/>
                <a:sym typeface="Arial"/>
              </a:rPr>
              <a:t>2018</a:t>
            </a:r>
          </a:p>
        </p:txBody>
      </p:sp>
      <p:sp>
        <p:nvSpPr>
          <p:cNvPr id="16" name="TextBox 15"/>
          <p:cNvSpPr txBox="1"/>
          <p:nvPr/>
        </p:nvSpPr>
        <p:spPr>
          <a:xfrm>
            <a:off x="2759271" y="2240241"/>
            <a:ext cx="554354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a:ea typeface="Arial"/>
                <a:cs typeface="Arial"/>
                <a:sym typeface="Arial"/>
              </a:rPr>
              <a:t>Presenting Every Man Perfect</a:t>
            </a:r>
          </a:p>
        </p:txBody>
      </p:sp>
      <p:sp>
        <p:nvSpPr>
          <p:cNvPr id="17" name="TextBox 16"/>
          <p:cNvSpPr txBox="1"/>
          <p:nvPr/>
        </p:nvSpPr>
        <p:spPr>
          <a:xfrm>
            <a:off x="2759271" y="3402541"/>
            <a:ext cx="533936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a:ea typeface="Arial"/>
                <a:cs typeface="Arial"/>
                <a:sym typeface="Arial"/>
              </a:rPr>
              <a:t>Long Enough On This Mount</a:t>
            </a:r>
          </a:p>
        </p:txBody>
      </p:sp>
      <p:sp>
        <p:nvSpPr>
          <p:cNvPr id="18" name="TextBox 17"/>
          <p:cNvSpPr txBox="1"/>
          <p:nvPr/>
        </p:nvSpPr>
        <p:spPr>
          <a:xfrm>
            <a:off x="2911671" y="4478069"/>
            <a:ext cx="513357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a:ea typeface="Arial"/>
                <a:cs typeface="Arial"/>
                <a:sym typeface="Arial"/>
              </a:rPr>
              <a:t>Lift Up Your Eyes And Look</a:t>
            </a:r>
          </a:p>
        </p:txBody>
      </p:sp>
      <p:sp>
        <p:nvSpPr>
          <p:cNvPr id="19" name="TextBox 18"/>
          <p:cNvSpPr txBox="1"/>
          <p:nvPr/>
        </p:nvSpPr>
        <p:spPr>
          <a:xfrm>
            <a:off x="4361767" y="5584297"/>
            <a:ext cx="265718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FFFF"/>
                </a:solidFill>
                <a:effectLst/>
                <a:uFillTx/>
                <a:latin typeface="Arial"/>
                <a:ea typeface="Arial"/>
                <a:cs typeface="Arial"/>
                <a:sym typeface="Arial"/>
              </a:rPr>
              <a:t>ASK OF ME </a:t>
            </a:r>
          </a:p>
        </p:txBody>
      </p:sp>
      <p:pic>
        <p:nvPicPr>
          <p:cNvPr id="20" name="Picture 19"/>
          <p:cNvPicPr>
            <a:picLocks noChangeAspect="1"/>
          </p:cNvPicPr>
          <p:nvPr/>
        </p:nvPicPr>
        <p:blipFill>
          <a:blip r:embed="rId5"/>
          <a:stretch>
            <a:fillRect/>
          </a:stretch>
        </p:blipFill>
        <p:spPr>
          <a:xfrm>
            <a:off x="4161306" y="390806"/>
            <a:ext cx="1733498" cy="1616257"/>
          </a:xfrm>
          <a:prstGeom prst="rect">
            <a:avLst/>
          </a:prstGeom>
        </p:spPr>
      </p:pic>
      <p:sp>
        <p:nvSpPr>
          <p:cNvPr id="21" name="TextBox 20"/>
          <p:cNvSpPr txBox="1"/>
          <p:nvPr/>
        </p:nvSpPr>
        <p:spPr>
          <a:xfrm>
            <a:off x="6459199" y="944970"/>
            <a:ext cx="199061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Arial"/>
                <a:ea typeface="Arial"/>
                <a:cs typeface="Arial"/>
                <a:sym typeface="Arial"/>
              </a:rPr>
              <a:t>NIGERIA</a:t>
            </a:r>
          </a:p>
        </p:txBody>
      </p:sp>
    </p:spTree>
    <p:extLst>
      <p:ext uri="{BB962C8B-B14F-4D97-AF65-F5344CB8AC3E}">
        <p14:creationId xmlns:p14="http://schemas.microsoft.com/office/powerpoint/2010/main" val="9115652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strVal val="#ppt_w*0.70"/>
                                          </p:val>
                                        </p:tav>
                                        <p:tav tm="100000">
                                          <p:val>
                                            <p:strVal val="#ppt_w"/>
                                          </p:val>
                                        </p:tav>
                                      </p:tavLst>
                                    </p:anim>
                                    <p:anim calcmode="lin" valueType="num">
                                      <p:cBhvr>
                                        <p:cTn id="21" dur="1000" fill="hold"/>
                                        <p:tgtEl>
                                          <p:spTgt spid="21"/>
                                        </p:tgtEl>
                                        <p:attrNameLst>
                                          <p:attrName>ppt_h</p:attrName>
                                        </p:attrNameLst>
                                      </p:cBhvr>
                                      <p:tavLst>
                                        <p:tav tm="0">
                                          <p:val>
                                            <p:strVal val="#ppt_h"/>
                                          </p:val>
                                        </p:tav>
                                        <p:tav tm="100000">
                                          <p:val>
                                            <p:strVal val="#ppt_h"/>
                                          </p:val>
                                        </p:tav>
                                      </p:tavLst>
                                    </p:anim>
                                    <p:animEffect transition="in" filter="fade">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strVal val="#ppt_w*0.70"/>
                                          </p:val>
                                        </p:tav>
                                        <p:tav tm="100000">
                                          <p:val>
                                            <p:strVal val="#ppt_w"/>
                                          </p:val>
                                        </p:tav>
                                      </p:tavLst>
                                    </p:anim>
                                    <p:anim calcmode="lin" valueType="num">
                                      <p:cBhvr>
                                        <p:cTn id="39" dur="1000" fill="hold"/>
                                        <p:tgtEl>
                                          <p:spTgt spid="8"/>
                                        </p:tgtEl>
                                        <p:attrNameLst>
                                          <p:attrName>ppt_h</p:attrName>
                                        </p:attrNameLst>
                                      </p:cBhvr>
                                      <p:tavLst>
                                        <p:tav tm="0">
                                          <p:val>
                                            <p:strVal val="#ppt_h"/>
                                          </p:val>
                                        </p:tav>
                                        <p:tav tm="100000">
                                          <p:val>
                                            <p:strVal val="#ppt_h"/>
                                          </p:val>
                                        </p:tav>
                                      </p:tavLst>
                                    </p:anim>
                                    <p:animEffect transition="in" filter="fade">
                                      <p:cBhvr>
                                        <p:cTn id="40" dur="1000"/>
                                        <p:tgtEl>
                                          <p:spTgt spid="8"/>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strVal val="#ppt_w*0.70"/>
                                          </p:val>
                                        </p:tav>
                                        <p:tav tm="100000">
                                          <p:val>
                                            <p:strVal val="#ppt_w"/>
                                          </p:val>
                                        </p:tav>
                                      </p:tavLst>
                                    </p:anim>
                                    <p:anim calcmode="lin" valueType="num">
                                      <p:cBhvr>
                                        <p:cTn id="44" dur="1000" fill="hold"/>
                                        <p:tgtEl>
                                          <p:spTgt spid="16"/>
                                        </p:tgtEl>
                                        <p:attrNameLst>
                                          <p:attrName>ppt_h</p:attrName>
                                        </p:attrNameLst>
                                      </p:cBhvr>
                                      <p:tavLst>
                                        <p:tav tm="0">
                                          <p:val>
                                            <p:strVal val="#ppt_h"/>
                                          </p:val>
                                        </p:tav>
                                        <p:tav tm="100000">
                                          <p:val>
                                            <p:strVal val="#ppt_h"/>
                                          </p:val>
                                        </p:tav>
                                      </p:tavLst>
                                    </p:anim>
                                    <p:animEffect transition="in" filter="fade">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strVal val="#ppt_w*0.70"/>
                                          </p:val>
                                        </p:tav>
                                        <p:tav tm="100000">
                                          <p:val>
                                            <p:strVal val="#ppt_w"/>
                                          </p:val>
                                        </p:tav>
                                      </p:tavLst>
                                    </p:anim>
                                    <p:anim calcmode="lin" valueType="num">
                                      <p:cBhvr>
                                        <p:cTn id="51" dur="1000" fill="hold"/>
                                        <p:tgtEl>
                                          <p:spTgt spid="5"/>
                                        </p:tgtEl>
                                        <p:attrNameLst>
                                          <p:attrName>ppt_h</p:attrName>
                                        </p:attrNameLst>
                                      </p:cBhvr>
                                      <p:tavLst>
                                        <p:tav tm="0">
                                          <p:val>
                                            <p:strVal val="#ppt_h"/>
                                          </p:val>
                                        </p:tav>
                                        <p:tav tm="100000">
                                          <p:val>
                                            <p:strVal val="#ppt_h"/>
                                          </p:val>
                                        </p:tav>
                                      </p:tavLst>
                                    </p:anim>
                                    <p:animEffect transition="in" filter="fade">
                                      <p:cBhvr>
                                        <p:cTn id="52" dur="1000"/>
                                        <p:tgtEl>
                                          <p:spTgt spid="5"/>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strVal val="#ppt_w*0.70"/>
                                          </p:val>
                                        </p:tav>
                                        <p:tav tm="100000">
                                          <p:val>
                                            <p:strVal val="#ppt_w"/>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animEffect transition="in" filter="fade">
                                      <p:cBhvr>
                                        <p:cTn id="57" dur="1000"/>
                                        <p:tgtEl>
                                          <p:spTgt spid="12"/>
                                        </p:tgtEl>
                                      </p:cBhvr>
                                    </p:animEffect>
                                  </p:childTnLst>
                                </p:cTn>
                              </p:par>
                            </p:childTnLst>
                          </p:cTn>
                        </p:par>
                        <p:par>
                          <p:cTn id="58" fill="hold">
                            <p:stCondLst>
                              <p:cond delay="1000"/>
                            </p:stCondLst>
                            <p:childTnLst>
                              <p:par>
                                <p:cTn id="59" presetID="55"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1000" fill="hold"/>
                                        <p:tgtEl>
                                          <p:spTgt spid="9"/>
                                        </p:tgtEl>
                                        <p:attrNameLst>
                                          <p:attrName>ppt_w</p:attrName>
                                        </p:attrNameLst>
                                      </p:cBhvr>
                                      <p:tavLst>
                                        <p:tav tm="0">
                                          <p:val>
                                            <p:strVal val="#ppt_w*0.70"/>
                                          </p:val>
                                        </p:tav>
                                        <p:tav tm="100000">
                                          <p:val>
                                            <p:strVal val="#ppt_w"/>
                                          </p:val>
                                        </p:tav>
                                      </p:tavLst>
                                    </p:anim>
                                    <p:anim calcmode="lin" valueType="num">
                                      <p:cBhvr>
                                        <p:cTn id="62" dur="1000" fill="hold"/>
                                        <p:tgtEl>
                                          <p:spTgt spid="9"/>
                                        </p:tgtEl>
                                        <p:attrNameLst>
                                          <p:attrName>ppt_h</p:attrName>
                                        </p:attrNameLst>
                                      </p:cBhvr>
                                      <p:tavLst>
                                        <p:tav tm="0">
                                          <p:val>
                                            <p:strVal val="#ppt_h"/>
                                          </p:val>
                                        </p:tav>
                                        <p:tav tm="100000">
                                          <p:val>
                                            <p:strVal val="#ppt_h"/>
                                          </p:val>
                                        </p:tav>
                                      </p:tavLst>
                                    </p:anim>
                                    <p:animEffect transition="in" filter="fade">
                                      <p:cBhvr>
                                        <p:cTn id="63" dur="1000"/>
                                        <p:tgtEl>
                                          <p:spTgt spid="9"/>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1000" fill="hold"/>
                                        <p:tgtEl>
                                          <p:spTgt spid="6"/>
                                        </p:tgtEl>
                                        <p:attrNameLst>
                                          <p:attrName>ppt_w</p:attrName>
                                        </p:attrNameLst>
                                      </p:cBhvr>
                                      <p:tavLst>
                                        <p:tav tm="0">
                                          <p:val>
                                            <p:strVal val="#ppt_w*0.70"/>
                                          </p:val>
                                        </p:tav>
                                        <p:tav tm="100000">
                                          <p:val>
                                            <p:strVal val="#ppt_w"/>
                                          </p:val>
                                        </p:tav>
                                      </p:tavLst>
                                    </p:anim>
                                    <p:anim calcmode="lin" valueType="num">
                                      <p:cBhvr>
                                        <p:cTn id="74" dur="1000" fill="hold"/>
                                        <p:tgtEl>
                                          <p:spTgt spid="6"/>
                                        </p:tgtEl>
                                        <p:attrNameLst>
                                          <p:attrName>ppt_h</p:attrName>
                                        </p:attrNameLst>
                                      </p:cBhvr>
                                      <p:tavLst>
                                        <p:tav tm="0">
                                          <p:val>
                                            <p:strVal val="#ppt_h"/>
                                          </p:val>
                                        </p:tav>
                                        <p:tav tm="100000">
                                          <p:val>
                                            <p:strVal val="#ppt_h"/>
                                          </p:val>
                                        </p:tav>
                                      </p:tavLst>
                                    </p:anim>
                                    <p:animEffect transition="in" filter="fade">
                                      <p:cBhvr>
                                        <p:cTn id="75" dur="1000"/>
                                        <p:tgtEl>
                                          <p:spTgt spid="6"/>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1000" fill="hold"/>
                                        <p:tgtEl>
                                          <p:spTgt spid="14"/>
                                        </p:tgtEl>
                                        <p:attrNameLst>
                                          <p:attrName>ppt_w</p:attrName>
                                        </p:attrNameLst>
                                      </p:cBhvr>
                                      <p:tavLst>
                                        <p:tav tm="0">
                                          <p:val>
                                            <p:strVal val="#ppt_w*0.70"/>
                                          </p:val>
                                        </p:tav>
                                        <p:tav tm="100000">
                                          <p:val>
                                            <p:strVal val="#ppt_w"/>
                                          </p:val>
                                        </p:tav>
                                      </p:tavLst>
                                    </p:anim>
                                    <p:anim calcmode="lin" valueType="num">
                                      <p:cBhvr>
                                        <p:cTn id="79" dur="1000" fill="hold"/>
                                        <p:tgtEl>
                                          <p:spTgt spid="14"/>
                                        </p:tgtEl>
                                        <p:attrNameLst>
                                          <p:attrName>ppt_h</p:attrName>
                                        </p:attrNameLst>
                                      </p:cBhvr>
                                      <p:tavLst>
                                        <p:tav tm="0">
                                          <p:val>
                                            <p:strVal val="#ppt_h"/>
                                          </p:val>
                                        </p:tav>
                                        <p:tav tm="100000">
                                          <p:val>
                                            <p:strVal val="#ppt_h"/>
                                          </p:val>
                                        </p:tav>
                                      </p:tavLst>
                                    </p:anim>
                                    <p:animEffect transition="in" filter="fade">
                                      <p:cBhvr>
                                        <p:cTn id="80" dur="1000"/>
                                        <p:tgtEl>
                                          <p:spTgt spid="14"/>
                                        </p:tgtEl>
                                      </p:cBhvr>
                                    </p:animEffect>
                                  </p:childTnLst>
                                </p:cTn>
                              </p:par>
                            </p:childTnLst>
                          </p:cTn>
                        </p:par>
                        <p:par>
                          <p:cTn id="81" fill="hold">
                            <p:stCondLst>
                              <p:cond delay="1000"/>
                            </p:stCondLst>
                            <p:childTnLst>
                              <p:par>
                                <p:cTn id="82" presetID="55" presetClass="entr" presetSubtype="0"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1000" fill="hold"/>
                                        <p:tgtEl>
                                          <p:spTgt spid="10"/>
                                        </p:tgtEl>
                                        <p:attrNameLst>
                                          <p:attrName>ppt_w</p:attrName>
                                        </p:attrNameLst>
                                      </p:cBhvr>
                                      <p:tavLst>
                                        <p:tav tm="0">
                                          <p:val>
                                            <p:strVal val="#ppt_w*0.70"/>
                                          </p:val>
                                        </p:tav>
                                        <p:tav tm="100000">
                                          <p:val>
                                            <p:strVal val="#ppt_w"/>
                                          </p:val>
                                        </p:tav>
                                      </p:tavLst>
                                    </p:anim>
                                    <p:anim calcmode="lin" valueType="num">
                                      <p:cBhvr>
                                        <p:cTn id="85" dur="1000" fill="hold"/>
                                        <p:tgtEl>
                                          <p:spTgt spid="10"/>
                                        </p:tgtEl>
                                        <p:attrNameLst>
                                          <p:attrName>ppt_h</p:attrName>
                                        </p:attrNameLst>
                                      </p:cBhvr>
                                      <p:tavLst>
                                        <p:tav tm="0">
                                          <p:val>
                                            <p:strVal val="#ppt_h"/>
                                          </p:val>
                                        </p:tav>
                                        <p:tav tm="100000">
                                          <p:val>
                                            <p:strVal val="#ppt_h"/>
                                          </p:val>
                                        </p:tav>
                                      </p:tavLst>
                                    </p:anim>
                                    <p:animEffect transition="in" filter="fade">
                                      <p:cBhvr>
                                        <p:cTn id="86" dur="1000"/>
                                        <p:tgtEl>
                                          <p:spTgt spid="10"/>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1000" fill="hold"/>
                                        <p:tgtEl>
                                          <p:spTgt spid="18"/>
                                        </p:tgtEl>
                                        <p:attrNameLst>
                                          <p:attrName>ppt_w</p:attrName>
                                        </p:attrNameLst>
                                      </p:cBhvr>
                                      <p:tavLst>
                                        <p:tav tm="0">
                                          <p:val>
                                            <p:strVal val="#ppt_w*0.70"/>
                                          </p:val>
                                        </p:tav>
                                        <p:tav tm="100000">
                                          <p:val>
                                            <p:strVal val="#ppt_w"/>
                                          </p:val>
                                        </p:tav>
                                      </p:tavLst>
                                    </p:anim>
                                    <p:anim calcmode="lin" valueType="num">
                                      <p:cBhvr>
                                        <p:cTn id="90" dur="1000" fill="hold"/>
                                        <p:tgtEl>
                                          <p:spTgt spid="18"/>
                                        </p:tgtEl>
                                        <p:attrNameLst>
                                          <p:attrName>ppt_h</p:attrName>
                                        </p:attrNameLst>
                                      </p:cBhvr>
                                      <p:tavLst>
                                        <p:tav tm="0">
                                          <p:val>
                                            <p:strVal val="#ppt_h"/>
                                          </p:val>
                                        </p:tav>
                                        <p:tav tm="100000">
                                          <p:val>
                                            <p:strVal val="#ppt_h"/>
                                          </p:val>
                                        </p:tav>
                                      </p:tavLst>
                                    </p:anim>
                                    <p:animEffect transition="in" filter="fade">
                                      <p:cBhvr>
                                        <p:cTn id="91" dur="10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1000" fill="hold"/>
                                        <p:tgtEl>
                                          <p:spTgt spid="7"/>
                                        </p:tgtEl>
                                        <p:attrNameLst>
                                          <p:attrName>ppt_w</p:attrName>
                                        </p:attrNameLst>
                                      </p:cBhvr>
                                      <p:tavLst>
                                        <p:tav tm="0">
                                          <p:val>
                                            <p:strVal val="#ppt_w*0.70"/>
                                          </p:val>
                                        </p:tav>
                                        <p:tav tm="100000">
                                          <p:val>
                                            <p:strVal val="#ppt_w"/>
                                          </p:val>
                                        </p:tav>
                                      </p:tavLst>
                                    </p:anim>
                                    <p:anim calcmode="lin" valueType="num">
                                      <p:cBhvr>
                                        <p:cTn id="97" dur="1000" fill="hold"/>
                                        <p:tgtEl>
                                          <p:spTgt spid="7"/>
                                        </p:tgtEl>
                                        <p:attrNameLst>
                                          <p:attrName>ppt_h</p:attrName>
                                        </p:attrNameLst>
                                      </p:cBhvr>
                                      <p:tavLst>
                                        <p:tav tm="0">
                                          <p:val>
                                            <p:strVal val="#ppt_h"/>
                                          </p:val>
                                        </p:tav>
                                        <p:tav tm="100000">
                                          <p:val>
                                            <p:strVal val="#ppt_h"/>
                                          </p:val>
                                        </p:tav>
                                      </p:tavLst>
                                    </p:anim>
                                    <p:animEffect transition="in" filter="fade">
                                      <p:cBhvr>
                                        <p:cTn id="98" dur="1000"/>
                                        <p:tgtEl>
                                          <p:spTgt spid="7"/>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1000" fill="hold"/>
                                        <p:tgtEl>
                                          <p:spTgt spid="15"/>
                                        </p:tgtEl>
                                        <p:attrNameLst>
                                          <p:attrName>ppt_w</p:attrName>
                                        </p:attrNameLst>
                                      </p:cBhvr>
                                      <p:tavLst>
                                        <p:tav tm="0">
                                          <p:val>
                                            <p:strVal val="#ppt_w*0.70"/>
                                          </p:val>
                                        </p:tav>
                                        <p:tav tm="100000">
                                          <p:val>
                                            <p:strVal val="#ppt_w"/>
                                          </p:val>
                                        </p:tav>
                                      </p:tavLst>
                                    </p:anim>
                                    <p:anim calcmode="lin" valueType="num">
                                      <p:cBhvr>
                                        <p:cTn id="102" dur="1000" fill="hold"/>
                                        <p:tgtEl>
                                          <p:spTgt spid="15"/>
                                        </p:tgtEl>
                                        <p:attrNameLst>
                                          <p:attrName>ppt_h</p:attrName>
                                        </p:attrNameLst>
                                      </p:cBhvr>
                                      <p:tavLst>
                                        <p:tav tm="0">
                                          <p:val>
                                            <p:strVal val="#ppt_h"/>
                                          </p:val>
                                        </p:tav>
                                        <p:tav tm="100000">
                                          <p:val>
                                            <p:strVal val="#ppt_h"/>
                                          </p:val>
                                        </p:tav>
                                      </p:tavLst>
                                    </p:anim>
                                    <p:animEffect transition="in" filter="fade">
                                      <p:cBhvr>
                                        <p:cTn id="103" dur="1000"/>
                                        <p:tgtEl>
                                          <p:spTgt spid="15"/>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ntr" presetSubtype="0" fill="hold" nodeType="clickEffect">
                                  <p:stCondLst>
                                    <p:cond delay="0"/>
                                  </p:stCondLst>
                                  <p:childTnLst>
                                    <p:set>
                                      <p:cBhvr>
                                        <p:cTn id="107" dur="1" fill="hold">
                                          <p:stCondLst>
                                            <p:cond delay="0"/>
                                          </p:stCondLst>
                                        </p:cTn>
                                        <p:tgtEl>
                                          <p:spTgt spid="11"/>
                                        </p:tgtEl>
                                        <p:attrNameLst>
                                          <p:attrName>style.visibility</p:attrName>
                                        </p:attrNameLst>
                                      </p:cBhvr>
                                      <p:to>
                                        <p:strVal val="visible"/>
                                      </p:to>
                                    </p:set>
                                    <p:anim calcmode="lin" valueType="num">
                                      <p:cBhvr>
                                        <p:cTn id="108" dur="1000" fill="hold"/>
                                        <p:tgtEl>
                                          <p:spTgt spid="11"/>
                                        </p:tgtEl>
                                        <p:attrNameLst>
                                          <p:attrName>ppt_w</p:attrName>
                                        </p:attrNameLst>
                                      </p:cBhvr>
                                      <p:tavLst>
                                        <p:tav tm="0">
                                          <p:val>
                                            <p:strVal val="#ppt_w*0.70"/>
                                          </p:val>
                                        </p:tav>
                                        <p:tav tm="100000">
                                          <p:val>
                                            <p:strVal val="#ppt_w"/>
                                          </p:val>
                                        </p:tav>
                                      </p:tavLst>
                                    </p:anim>
                                    <p:anim calcmode="lin" valueType="num">
                                      <p:cBhvr>
                                        <p:cTn id="109" dur="1000" fill="hold"/>
                                        <p:tgtEl>
                                          <p:spTgt spid="11"/>
                                        </p:tgtEl>
                                        <p:attrNameLst>
                                          <p:attrName>ppt_h</p:attrName>
                                        </p:attrNameLst>
                                      </p:cBhvr>
                                      <p:tavLst>
                                        <p:tav tm="0">
                                          <p:val>
                                            <p:strVal val="#ppt_h"/>
                                          </p:val>
                                        </p:tav>
                                        <p:tav tm="100000">
                                          <p:val>
                                            <p:strVal val="#ppt_h"/>
                                          </p:val>
                                        </p:tav>
                                      </p:tavLst>
                                    </p:anim>
                                    <p:animEffect transition="in" filter="fade">
                                      <p:cBhvr>
                                        <p:cTn id="110" dur="1000"/>
                                        <p:tgtEl>
                                          <p:spTgt spid="11"/>
                                        </p:tgtEl>
                                      </p:cBhvr>
                                    </p:animEffect>
                                  </p:childTnLst>
                                </p:cTn>
                              </p:par>
                              <p:par>
                                <p:cTn id="111" presetID="55"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1000" fill="hold"/>
                                        <p:tgtEl>
                                          <p:spTgt spid="19"/>
                                        </p:tgtEl>
                                        <p:attrNameLst>
                                          <p:attrName>ppt_w</p:attrName>
                                        </p:attrNameLst>
                                      </p:cBhvr>
                                      <p:tavLst>
                                        <p:tav tm="0">
                                          <p:val>
                                            <p:strVal val="#ppt_w*0.70"/>
                                          </p:val>
                                        </p:tav>
                                        <p:tav tm="100000">
                                          <p:val>
                                            <p:strVal val="#ppt_w"/>
                                          </p:val>
                                        </p:tav>
                                      </p:tavLst>
                                    </p:anim>
                                    <p:anim calcmode="lin" valueType="num">
                                      <p:cBhvr>
                                        <p:cTn id="114" dur="1000" fill="hold"/>
                                        <p:tgtEl>
                                          <p:spTgt spid="19"/>
                                        </p:tgtEl>
                                        <p:attrNameLst>
                                          <p:attrName>ppt_h</p:attrName>
                                        </p:attrNameLst>
                                      </p:cBhvr>
                                      <p:tavLst>
                                        <p:tav tm="0">
                                          <p:val>
                                            <p:strVal val="#ppt_h"/>
                                          </p:val>
                                        </p:tav>
                                        <p:tav tm="100000">
                                          <p:val>
                                            <p:strVal val="#ppt_h"/>
                                          </p:val>
                                        </p:tav>
                                      </p:tavLst>
                                    </p:anim>
                                    <p:animEffect transition="in" filter="fade">
                                      <p:cBhvr>
                                        <p:cTn id="1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a:stretch/>
        </p:blipFill>
        <p:spPr>
          <a:xfrm>
            <a:off x="235341" y="735847"/>
            <a:ext cx="4042745" cy="1551403"/>
          </a:xfrm>
          <a:prstGeom prst="rect">
            <a:avLst/>
          </a:prstGeom>
        </p:spPr>
      </p:pic>
      <p:sp>
        <p:nvSpPr>
          <p:cNvPr id="5" name="TextBox 4"/>
          <p:cNvSpPr txBox="1"/>
          <p:nvPr/>
        </p:nvSpPr>
        <p:spPr>
          <a:xfrm>
            <a:off x="1405152" y="348773"/>
            <a:ext cx="152902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smtClean="0">
                <a:ln>
                  <a:noFill/>
                </a:ln>
                <a:solidFill>
                  <a:srgbClr val="000000"/>
                </a:solidFill>
                <a:effectLst/>
                <a:uFillTx/>
                <a:latin typeface="Arial"/>
                <a:ea typeface="Arial"/>
                <a:cs typeface="Arial"/>
                <a:sym typeface="Arial"/>
              </a:rPr>
              <a:t>What</a:t>
            </a:r>
            <a:endParaRPr kumimoji="0" lang="en-US" sz="4800" b="0" i="0" u="none" strike="noStrike" cap="none" spc="0" normalizeH="0" baseline="0" dirty="0">
              <a:ln>
                <a:noFill/>
              </a:ln>
              <a:solidFill>
                <a:srgbClr val="000000"/>
              </a:solidFill>
              <a:effectLst/>
              <a:uFillTx/>
              <a:latin typeface="Arial"/>
              <a:ea typeface="Arial"/>
              <a:cs typeface="Arial"/>
              <a:sym typeface="Arial"/>
            </a:endParaRPr>
          </a:p>
        </p:txBody>
      </p:sp>
      <p:pic>
        <p:nvPicPr>
          <p:cNvPr id="6" name="Picture 5"/>
          <p:cNvPicPr>
            <a:picLocks noChangeAspect="1"/>
          </p:cNvPicPr>
          <p:nvPr/>
        </p:nvPicPr>
        <p:blipFill rotWithShape="1">
          <a:blip r:embed="rId3"/>
          <a:srcRect l="28850" t="8787" r="27516" b="6788"/>
          <a:stretch/>
        </p:blipFill>
        <p:spPr>
          <a:xfrm>
            <a:off x="3678624" y="348773"/>
            <a:ext cx="780757" cy="1510668"/>
          </a:xfrm>
          <a:prstGeom prst="rect">
            <a:avLst/>
          </a:prstGeom>
        </p:spPr>
      </p:pic>
      <p:sp>
        <p:nvSpPr>
          <p:cNvPr id="7" name="TextBox 6"/>
          <p:cNvSpPr txBox="1"/>
          <p:nvPr/>
        </p:nvSpPr>
        <p:spPr>
          <a:xfrm>
            <a:off x="5143716" y="491812"/>
            <a:ext cx="3543084" cy="2123656"/>
          </a:xfrm>
          <a:prstGeom prst="rect">
            <a:avLst/>
          </a:prstGeom>
          <a:solidFill>
            <a:srgbClr val="FFFF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smtClean="0">
                <a:ln>
                  <a:noFill/>
                </a:ln>
                <a:solidFill>
                  <a:srgbClr val="000000"/>
                </a:solidFill>
                <a:effectLst/>
                <a:uFillTx/>
                <a:sym typeface="Arial"/>
              </a:rPr>
              <a:t>Asking Of</a:t>
            </a:r>
            <a:r>
              <a:rPr kumimoji="0" lang="en-US" sz="2600" b="0" i="0" u="none" strike="noStrike" cap="none" spc="0" normalizeH="0" dirty="0" smtClean="0">
                <a:ln>
                  <a:noFill/>
                </a:ln>
                <a:solidFill>
                  <a:srgbClr val="000000"/>
                </a:solidFill>
                <a:effectLst/>
                <a:uFillTx/>
                <a:sym typeface="Arial"/>
              </a:rPr>
              <a:t> </a:t>
            </a:r>
            <a:r>
              <a:rPr kumimoji="0" lang="en-US" sz="2600" b="0" i="0" u="none" strike="noStrike" cap="none" spc="0" normalizeH="0" baseline="0" dirty="0" smtClean="0">
                <a:ln>
                  <a:noFill/>
                </a:ln>
                <a:solidFill>
                  <a:srgbClr val="000000"/>
                </a:solidFill>
                <a:effectLst/>
                <a:uFillTx/>
                <a:sym typeface="Arial"/>
              </a:rPr>
              <a:t>God</a:t>
            </a:r>
            <a:r>
              <a:rPr kumimoji="0" lang="en-US" sz="2600" b="0" i="0" u="none" strike="noStrike" cap="none" spc="0" normalizeH="0" dirty="0" smtClean="0">
                <a:ln>
                  <a:noFill/>
                </a:ln>
                <a:solidFill>
                  <a:srgbClr val="000000"/>
                </a:solidFill>
                <a:effectLst/>
                <a:uFillTx/>
                <a:sym typeface="Arial"/>
              </a:rPr>
              <a:t> For The Heathen, The Gates and The Nations </a:t>
            </a:r>
            <a:r>
              <a:rPr lang="en-US" sz="2600" dirty="0" smtClean="0"/>
              <a:t>Is Seeking First The Kingdom Of God</a:t>
            </a:r>
            <a:r>
              <a:rPr lang="en-US" sz="2800" dirty="0" smtClean="0"/>
              <a:t>. </a:t>
            </a:r>
            <a:endParaRPr kumimoji="0" lang="en-US" sz="2800" b="0" i="0" u="none" strike="noStrike" cap="none" spc="0" normalizeH="0" baseline="0" dirty="0">
              <a:ln>
                <a:noFill/>
              </a:ln>
              <a:solidFill>
                <a:srgbClr val="000000"/>
              </a:solidFill>
              <a:effectLst/>
              <a:uFillTx/>
              <a:sym typeface="Arial"/>
            </a:endParaRPr>
          </a:p>
        </p:txBody>
      </p:sp>
      <p:sp>
        <p:nvSpPr>
          <p:cNvPr id="8" name="Rectangle 7"/>
          <p:cNvSpPr/>
          <p:nvPr/>
        </p:nvSpPr>
        <p:spPr>
          <a:xfrm>
            <a:off x="4147457" y="2838433"/>
            <a:ext cx="4539343" cy="1384995"/>
          </a:xfrm>
          <a:prstGeom prst="rect">
            <a:avLst/>
          </a:prstGeom>
          <a:solidFill>
            <a:srgbClr val="FFFF00"/>
          </a:solidFill>
          <a:ln>
            <a:solidFill>
              <a:srgbClr val="C00000"/>
            </a:solidFill>
          </a:ln>
        </p:spPr>
        <p:txBody>
          <a:bodyPr wrap="square">
            <a:spAutoFit/>
          </a:bodyPr>
          <a:lstStyle/>
          <a:p>
            <a:r>
              <a:rPr lang="en-US" sz="2800" dirty="0" smtClean="0"/>
              <a:t>And God shall add to you “all these other things”. Matthew 6:3,4 </a:t>
            </a:r>
            <a:endParaRPr lang="en-US" sz="2800" dirty="0"/>
          </a:p>
        </p:txBody>
      </p:sp>
      <p:sp>
        <p:nvSpPr>
          <p:cNvPr id="9" name="Rectangle 8"/>
          <p:cNvSpPr/>
          <p:nvPr/>
        </p:nvSpPr>
        <p:spPr>
          <a:xfrm>
            <a:off x="3461657" y="4446393"/>
            <a:ext cx="5225143" cy="20928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600" dirty="0" smtClean="0">
                <a:latin typeface="Arial" panose="020B0604020202020204" pitchFamily="34" charset="0"/>
                <a:cs typeface="Arial" panose="020B0604020202020204" pitchFamily="34" charset="0"/>
              </a:rPr>
              <a:t>“Then </a:t>
            </a:r>
            <a:r>
              <a:rPr lang="en-US" sz="2600" dirty="0">
                <a:latin typeface="Arial" panose="020B0604020202020204" pitchFamily="34" charset="0"/>
                <a:cs typeface="Arial" panose="020B0604020202020204" pitchFamily="34" charset="0"/>
              </a:rPr>
              <a:t>you shall again discern Between the righteous and the wicked, Between one who serves God And one who does not serve Him</a:t>
            </a:r>
            <a:r>
              <a:rPr lang="en-US" sz="2600" dirty="0" smtClean="0">
                <a:latin typeface="Arial" panose="020B0604020202020204" pitchFamily="34" charset="0"/>
                <a:cs typeface="Arial" panose="020B0604020202020204" pitchFamily="34" charset="0"/>
              </a:rPr>
              <a:t>.” Malachi 3:18 (NKJV)</a:t>
            </a:r>
            <a:endParaRPr lang="en-US" sz="26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srcRect l="18802" t="11895" r="12698" b="26233"/>
          <a:stretch/>
        </p:blipFill>
        <p:spPr>
          <a:xfrm>
            <a:off x="490805" y="3808412"/>
            <a:ext cx="2792087" cy="2172994"/>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90805" y="3058616"/>
            <a:ext cx="263469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smtClean="0">
                <a:ln>
                  <a:noFill/>
                </a:ln>
                <a:solidFill>
                  <a:srgbClr val="000000"/>
                </a:solidFill>
                <a:effectLst/>
                <a:uFillTx/>
                <a:latin typeface="Bookman Old Style" panose="02050604050505020204" pitchFamily="18" charset="0"/>
                <a:sym typeface="Arial"/>
              </a:rPr>
              <a:t>God Is Saying:</a:t>
            </a:r>
            <a:endParaRPr kumimoji="0" lang="en-GB" sz="2800" b="0" i="0" u="none" strike="noStrike" cap="none" spc="0" normalizeH="0" baseline="0" dirty="0">
              <a:ln>
                <a:noFill/>
              </a:ln>
              <a:solidFill>
                <a:srgbClr val="000000"/>
              </a:solidFill>
              <a:effectLst/>
              <a:uFillTx/>
              <a:latin typeface="Bookman Old Style" panose="02050604050505020204" pitchFamily="18" charset="0"/>
              <a:sym typeface="Arial"/>
            </a:endParaRPr>
          </a:p>
        </p:txBody>
      </p:sp>
    </p:spTree>
    <p:extLst>
      <p:ext uri="{BB962C8B-B14F-4D97-AF65-F5344CB8AC3E}">
        <p14:creationId xmlns:p14="http://schemas.microsoft.com/office/powerpoint/2010/main" val="2799109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582" y="3992358"/>
            <a:ext cx="3489289"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i="0" u="none" strike="noStrike" spc="50" normalizeH="0" baseline="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So,Go</a:t>
            </a:r>
            <a:r>
              <a:rPr kumimoji="0" lang="en-US" sz="5400" b="1" i="0" u="none" strike="noStrike" spc="50" normalizeH="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 </a:t>
            </a:r>
            <a:r>
              <a:rPr kumimoji="0" lang="en-US" sz="5400" b="1" i="0" u="none" strike="noStrike" spc="50" normalizeH="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Ahead &amp; </a:t>
            </a:r>
            <a:r>
              <a:rPr kumimoji="0" lang="en-US" sz="5400" b="1" i="0" u="none" strike="noStrike" spc="50" normalizeH="0" dirty="0" smtClean="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rPr>
              <a:t>ASK!</a:t>
            </a:r>
            <a:endParaRPr kumimoji="0" lang="en-US" sz="54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rial Black"/>
              <a:ea typeface="Arial"/>
              <a:cs typeface="Arial Black"/>
              <a:sym typeface="Arial"/>
            </a:endParaRPr>
          </a:p>
        </p:txBody>
      </p:sp>
      <p:pic>
        <p:nvPicPr>
          <p:cNvPr id="5" name="Picture 4"/>
          <p:cNvPicPr>
            <a:picLocks noChangeAspect="1"/>
          </p:cNvPicPr>
          <p:nvPr/>
        </p:nvPicPr>
        <p:blipFill>
          <a:blip r:embed="rId2"/>
          <a:stretch>
            <a:fillRect/>
          </a:stretch>
        </p:blipFill>
        <p:spPr>
          <a:xfrm>
            <a:off x="2255858" y="317360"/>
            <a:ext cx="4181231" cy="1379335"/>
          </a:xfrm>
          <a:prstGeom prst="rect">
            <a:avLst/>
          </a:prstGeom>
        </p:spPr>
      </p:pic>
      <p:sp>
        <p:nvSpPr>
          <p:cNvPr id="6" name="Rectangle 5"/>
          <p:cNvSpPr/>
          <p:nvPr/>
        </p:nvSpPr>
        <p:spPr>
          <a:xfrm>
            <a:off x="772467" y="2114762"/>
            <a:ext cx="7659076" cy="1446550"/>
          </a:xfrm>
          <a:prstGeom prst="rect">
            <a:avLst/>
          </a:prstGeom>
          <a:solidFill>
            <a:schemeClr val="lt1"/>
          </a:solidFill>
          <a:effectLst>
            <a:glow rad="228600">
              <a:schemeClr val="accent1">
                <a:satMod val="175000"/>
                <a:alpha val="40000"/>
              </a:schemeClr>
            </a:glow>
          </a:effectLst>
        </p:spPr>
        <p:txBody>
          <a:bodyPr wrap="square">
            <a:spAutoFit/>
          </a:bodyPr>
          <a:lstStyle/>
          <a:p>
            <a:pPr algn="ctr"/>
            <a:r>
              <a:rPr lang="en-US" sz="4400" dirty="0">
                <a:effectLst>
                  <a:outerShdw blurRad="38100" dist="38100" dir="2700000" algn="tl">
                    <a:srgbClr val="000000">
                      <a:alpha val="43137"/>
                    </a:srgbClr>
                  </a:outerShdw>
                </a:effectLst>
              </a:rPr>
              <a:t>The Heathen, The Gates &amp; The Nations Are Waiting</a:t>
            </a:r>
          </a:p>
        </p:txBody>
      </p:sp>
      <p:pic>
        <p:nvPicPr>
          <p:cNvPr id="7" name="Picture 6"/>
          <p:cNvPicPr>
            <a:picLocks noChangeAspect="1"/>
          </p:cNvPicPr>
          <p:nvPr/>
        </p:nvPicPr>
        <p:blipFill>
          <a:blip r:embed="rId3"/>
          <a:stretch>
            <a:fillRect/>
          </a:stretch>
        </p:blipFill>
        <p:spPr>
          <a:xfrm>
            <a:off x="6710042" y="4156113"/>
            <a:ext cx="2160363" cy="2421566"/>
          </a:xfrm>
          <a:prstGeom prst="rect">
            <a:avLst/>
          </a:prstGeom>
        </p:spPr>
      </p:pic>
      <p:sp>
        <p:nvSpPr>
          <p:cNvPr id="3" name="TextBox 2"/>
          <p:cNvSpPr txBox="1"/>
          <p:nvPr/>
        </p:nvSpPr>
        <p:spPr>
          <a:xfrm>
            <a:off x="5283437" y="5285018"/>
            <a:ext cx="1426605" cy="1200327"/>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sym typeface="Arial"/>
              </a:rPr>
              <a:t>Let Us</a:t>
            </a:r>
          </a:p>
          <a:p>
            <a:pPr marL="0" marR="0" indent="0" algn="l" defTabSz="914400" rtl="0" fontAlgn="auto" latinLnBrk="0" hangingPunct="0">
              <a:lnSpc>
                <a:spcPct val="100000"/>
              </a:lnSpc>
              <a:spcBef>
                <a:spcPts val="0"/>
              </a:spcBef>
              <a:spcAft>
                <a:spcPts val="0"/>
              </a:spcAft>
              <a:buClrTx/>
              <a:buSzTx/>
              <a:buFontTx/>
              <a:buNone/>
              <a:tabLst/>
            </a:pPr>
            <a:r>
              <a:rPr lang="en-US" sz="3600" dirty="0" smtClean="0"/>
              <a:t>PRAY</a:t>
            </a:r>
            <a:endParaRPr kumimoji="0" lang="en-US" sz="36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774487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15" r="10959"/>
          <a:stretch/>
        </p:blipFill>
        <p:spPr>
          <a:xfrm>
            <a:off x="378006" y="431543"/>
            <a:ext cx="4124528" cy="1549400"/>
          </a:xfrm>
          <a:prstGeom prst="rect">
            <a:avLst/>
          </a:prstGeom>
          <a:effectLst>
            <a:glow rad="139700">
              <a:schemeClr val="accent1">
                <a:satMod val="175000"/>
                <a:alpha val="40000"/>
              </a:schemeClr>
            </a:glow>
          </a:effectLst>
        </p:spPr>
      </p:pic>
      <p:sp>
        <p:nvSpPr>
          <p:cNvPr id="3" name="TextBox 2"/>
          <p:cNvSpPr txBox="1"/>
          <p:nvPr/>
        </p:nvSpPr>
        <p:spPr>
          <a:xfrm>
            <a:off x="475281" y="2482967"/>
            <a:ext cx="7443034"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How Will You Maintain A Consistent &amp; Heart-Felt Prayer Effort In Your Chapter? </a:t>
            </a:r>
            <a:endParaRPr kumimoji="0" lang="en-US" sz="3000" b="0" i="0" u="none" strike="noStrike" cap="none" spc="0" normalizeH="0" baseline="0" dirty="0">
              <a:ln>
                <a:noFill/>
              </a:ln>
              <a:solidFill>
                <a:srgbClr val="000000"/>
              </a:solidFill>
              <a:effectLst/>
              <a:uFillTx/>
              <a:sym typeface="Arial"/>
            </a:endParaRPr>
          </a:p>
        </p:txBody>
      </p:sp>
      <p:sp>
        <p:nvSpPr>
          <p:cNvPr id="4" name="TextBox 3"/>
          <p:cNvSpPr txBox="1"/>
          <p:nvPr/>
        </p:nvSpPr>
        <p:spPr>
          <a:xfrm>
            <a:off x="455825" y="3769819"/>
            <a:ext cx="6690991"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How Will You Mobilize The Men To Possess The Gates?</a:t>
            </a:r>
            <a:endParaRPr kumimoji="0" lang="en-US" sz="3000" b="0" i="0" u="none" strike="noStrike" cap="none" spc="0" normalizeH="0" baseline="0" dirty="0">
              <a:ln>
                <a:noFill/>
              </a:ln>
              <a:solidFill>
                <a:srgbClr val="000000"/>
              </a:solidFill>
              <a:effectLst/>
              <a:uFillTx/>
              <a:sym typeface="Arial"/>
            </a:endParaRPr>
          </a:p>
        </p:txBody>
      </p:sp>
      <p:sp>
        <p:nvSpPr>
          <p:cNvPr id="5" name="TextBox 4"/>
          <p:cNvSpPr txBox="1"/>
          <p:nvPr/>
        </p:nvSpPr>
        <p:spPr>
          <a:xfrm>
            <a:off x="455825" y="5056672"/>
            <a:ext cx="6690991"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Has Your Chapter, Area Or Zone Adopted A Nation? </a:t>
            </a:r>
            <a:endParaRPr kumimoji="0" lang="en-US" sz="30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12500201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05380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9681" y="690025"/>
            <a:ext cx="416135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C00000"/>
                </a:solidFill>
                <a:effectLst/>
                <a:uFillTx/>
                <a:latin typeface="Arial Black"/>
                <a:ea typeface="Arial"/>
                <a:cs typeface="Arial Black"/>
                <a:sym typeface="Arial"/>
              </a:rPr>
              <a:t>OPERATION</a:t>
            </a:r>
          </a:p>
        </p:txBody>
      </p:sp>
      <p:pic>
        <p:nvPicPr>
          <p:cNvPr id="6" name="Picture 5"/>
          <p:cNvPicPr>
            <a:picLocks noChangeAspect="1"/>
          </p:cNvPicPr>
          <p:nvPr/>
        </p:nvPicPr>
        <p:blipFill>
          <a:blip r:embed="rId2">
            <a:duotone>
              <a:prstClr val="black"/>
              <a:schemeClr val="accent3">
                <a:tint val="45000"/>
                <a:satMod val="400000"/>
              </a:schemeClr>
            </a:duotone>
          </a:blip>
          <a:stretch>
            <a:fillRect/>
          </a:stretch>
        </p:blipFill>
        <p:spPr>
          <a:xfrm>
            <a:off x="2359681" y="1393592"/>
            <a:ext cx="1164167" cy="1720188"/>
          </a:xfrm>
          <a:prstGeom prst="rect">
            <a:avLst/>
          </a:prstGeom>
        </p:spPr>
      </p:pic>
      <p:pic>
        <p:nvPicPr>
          <p:cNvPr id="7" name="Picture 6"/>
          <p:cNvPicPr>
            <a:picLocks noChangeAspect="1"/>
          </p:cNvPicPr>
          <p:nvPr/>
        </p:nvPicPr>
        <p:blipFill>
          <a:blip r:embed="rId3"/>
          <a:stretch>
            <a:fillRect/>
          </a:stretch>
        </p:blipFill>
        <p:spPr>
          <a:xfrm>
            <a:off x="305558" y="4397601"/>
            <a:ext cx="2338218" cy="2180078"/>
          </a:xfrm>
          <a:prstGeom prst="rect">
            <a:avLst/>
          </a:prstGeom>
        </p:spPr>
      </p:pic>
      <p:pic>
        <p:nvPicPr>
          <p:cNvPr id="12" name="Picture 11"/>
          <p:cNvPicPr>
            <a:picLocks noChangeAspect="1"/>
          </p:cNvPicPr>
          <p:nvPr/>
        </p:nvPicPr>
        <p:blipFill>
          <a:blip r:embed="rId2">
            <a:duotone>
              <a:prstClr val="black"/>
              <a:schemeClr val="accent3">
                <a:tint val="45000"/>
                <a:satMod val="400000"/>
              </a:schemeClr>
            </a:duotone>
          </a:blip>
          <a:stretch>
            <a:fillRect/>
          </a:stretch>
        </p:blipFill>
        <p:spPr>
          <a:xfrm>
            <a:off x="3752595" y="1393592"/>
            <a:ext cx="1164167" cy="1720188"/>
          </a:xfrm>
          <a:prstGeom prst="rect">
            <a:avLst/>
          </a:prstGeom>
        </p:spPr>
      </p:pic>
      <p:pic>
        <p:nvPicPr>
          <p:cNvPr id="13" name="Picture 12"/>
          <p:cNvPicPr>
            <a:picLocks noChangeAspect="1"/>
          </p:cNvPicPr>
          <p:nvPr/>
        </p:nvPicPr>
        <p:blipFill>
          <a:blip r:embed="rId2">
            <a:duotone>
              <a:prstClr val="black"/>
              <a:schemeClr val="accent3">
                <a:tint val="45000"/>
                <a:satMod val="400000"/>
              </a:schemeClr>
            </a:duotone>
          </a:blip>
          <a:stretch>
            <a:fillRect/>
          </a:stretch>
        </p:blipFill>
        <p:spPr>
          <a:xfrm>
            <a:off x="5240005" y="1395804"/>
            <a:ext cx="1164167" cy="1720188"/>
          </a:xfrm>
          <a:prstGeom prst="rect">
            <a:avLst/>
          </a:prstGeom>
        </p:spPr>
      </p:pic>
      <p:pic>
        <p:nvPicPr>
          <p:cNvPr id="9" name="Picture 8"/>
          <p:cNvPicPr>
            <a:picLocks noChangeAspect="1"/>
          </p:cNvPicPr>
          <p:nvPr/>
        </p:nvPicPr>
        <p:blipFill>
          <a:blip r:embed="rId4"/>
          <a:stretch>
            <a:fillRect/>
          </a:stretch>
        </p:blipFill>
        <p:spPr>
          <a:xfrm>
            <a:off x="6341729" y="5410200"/>
            <a:ext cx="1928354" cy="1167479"/>
          </a:xfrm>
          <a:prstGeom prst="rect">
            <a:avLst/>
          </a:prstGeom>
        </p:spPr>
      </p:pic>
      <p:sp>
        <p:nvSpPr>
          <p:cNvPr id="10" name="TextBox 9"/>
          <p:cNvSpPr txBox="1"/>
          <p:nvPr/>
        </p:nvSpPr>
        <p:spPr>
          <a:xfrm>
            <a:off x="6563163" y="5581849"/>
            <a:ext cx="155226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Arial"/>
                <a:ea typeface="Arial"/>
                <a:cs typeface="Arial"/>
                <a:sym typeface="Arial"/>
              </a:rPr>
              <a:t>NT1802</a:t>
            </a:r>
          </a:p>
        </p:txBody>
      </p:sp>
      <p:sp>
        <p:nvSpPr>
          <p:cNvPr id="11" name="TextBox 10"/>
          <p:cNvSpPr txBox="1"/>
          <p:nvPr/>
        </p:nvSpPr>
        <p:spPr>
          <a:xfrm>
            <a:off x="654372" y="3388449"/>
            <a:ext cx="783323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accent6">
                    <a:lumMod val="50000"/>
                  </a:schemeClr>
                </a:solidFill>
                <a:effectLst>
                  <a:outerShdw blurRad="50800" dist="38100" dir="2700000" algn="tl" rotWithShape="0">
                    <a:prstClr val="black">
                      <a:alpha val="40000"/>
                    </a:prstClr>
                  </a:outerShdw>
                </a:effectLst>
                <a:uFillTx/>
                <a:latin typeface="Bernard MT Condensed" panose="02050806060905020404" pitchFamily="18" charset="0"/>
                <a:sym typeface="Arial"/>
              </a:rPr>
              <a:t>ASK,</a:t>
            </a:r>
            <a:r>
              <a:rPr kumimoji="0" lang="en-US" sz="5400" b="0" i="0" u="none" strike="noStrike" cap="none" spc="0" normalizeH="0" dirty="0">
                <a:ln>
                  <a:noFill/>
                </a:ln>
                <a:solidFill>
                  <a:schemeClr val="accent6">
                    <a:lumMod val="50000"/>
                  </a:schemeClr>
                </a:solidFill>
                <a:effectLst>
                  <a:outerShdw blurRad="50800" dist="38100" dir="2700000" algn="tl" rotWithShape="0">
                    <a:prstClr val="black">
                      <a:alpha val="40000"/>
                    </a:prstClr>
                  </a:outerShdw>
                </a:effectLst>
                <a:uFillTx/>
                <a:latin typeface="Bernard MT Condensed" panose="02050806060905020404" pitchFamily="18" charset="0"/>
                <a:sym typeface="Arial"/>
              </a:rPr>
              <a:t> GO &amp; BRING </a:t>
            </a:r>
            <a:r>
              <a:rPr kumimoji="0" lang="en-US" sz="5400" b="0" i="0" u="none" strike="noStrike" cap="none" spc="0" normalizeH="0" dirty="0" smtClean="0">
                <a:ln>
                  <a:noFill/>
                </a:ln>
                <a:solidFill>
                  <a:schemeClr val="accent6">
                    <a:lumMod val="50000"/>
                  </a:schemeClr>
                </a:solidFill>
                <a:effectLst>
                  <a:outerShdw blurRad="50800" dist="38100" dir="2700000" algn="tl" rotWithShape="0">
                    <a:prstClr val="black">
                      <a:alpha val="40000"/>
                    </a:prstClr>
                  </a:outerShdw>
                </a:effectLst>
                <a:uFillTx/>
                <a:latin typeface="Bernard MT Condensed" panose="02050806060905020404" pitchFamily="18" charset="0"/>
                <a:sym typeface="Arial"/>
              </a:rPr>
              <a:t>The Men In</a:t>
            </a:r>
            <a:endParaRPr kumimoji="0" lang="en-US" sz="5400" b="0" i="0" u="none" strike="noStrike" cap="none" spc="0" normalizeH="0" baseline="0" dirty="0">
              <a:ln>
                <a:noFill/>
              </a:ln>
              <a:solidFill>
                <a:schemeClr val="accent6">
                  <a:lumMod val="50000"/>
                </a:schemeClr>
              </a:solidFill>
              <a:effectLst>
                <a:outerShdw blurRad="50800" dist="38100" dir="2700000" algn="tl" rotWithShape="0">
                  <a:prstClr val="black">
                    <a:alpha val="40000"/>
                  </a:prstClr>
                </a:outerShdw>
              </a:effectLst>
              <a:uFillTx/>
              <a:latin typeface="Bernard MT Condensed" panose="02050806060905020404" pitchFamily="18" charset="0"/>
              <a:sym typeface="Arial"/>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9681" y="262013"/>
            <a:ext cx="430237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accent6">
                    <a:lumMod val="50000"/>
                  </a:schemeClr>
                </a:solidFill>
                <a:effectLst/>
                <a:uFillTx/>
                <a:latin typeface="Arial Black"/>
                <a:ea typeface="Arial"/>
                <a:cs typeface="Arial Black"/>
                <a:sym typeface="Arial"/>
              </a:rPr>
              <a:t>OPERATION</a:t>
            </a:r>
          </a:p>
        </p:txBody>
      </p:sp>
      <p:pic>
        <p:nvPicPr>
          <p:cNvPr id="5" name="Picture 4"/>
          <p:cNvPicPr>
            <a:picLocks noChangeAspect="1"/>
          </p:cNvPicPr>
          <p:nvPr/>
        </p:nvPicPr>
        <p:blipFill>
          <a:blip r:embed="rId2">
            <a:duotone>
              <a:prstClr val="black"/>
              <a:schemeClr val="accent3">
                <a:tint val="45000"/>
                <a:satMod val="400000"/>
              </a:schemeClr>
            </a:duotone>
          </a:blip>
          <a:stretch>
            <a:fillRect/>
          </a:stretch>
        </p:blipFill>
        <p:spPr>
          <a:xfrm>
            <a:off x="2359681" y="903738"/>
            <a:ext cx="1164167" cy="1720188"/>
          </a:xfrm>
          <a:prstGeom prst="rect">
            <a:avLst/>
          </a:prstGeom>
        </p:spPr>
      </p:pic>
      <p:pic>
        <p:nvPicPr>
          <p:cNvPr id="6" name="Picture 5"/>
          <p:cNvPicPr>
            <a:picLocks noChangeAspect="1"/>
          </p:cNvPicPr>
          <p:nvPr/>
        </p:nvPicPr>
        <p:blipFill>
          <a:blip r:embed="rId2">
            <a:duotone>
              <a:prstClr val="black"/>
              <a:schemeClr val="accent3">
                <a:tint val="45000"/>
                <a:satMod val="400000"/>
              </a:schemeClr>
            </a:duotone>
          </a:blip>
          <a:stretch>
            <a:fillRect/>
          </a:stretch>
        </p:blipFill>
        <p:spPr>
          <a:xfrm>
            <a:off x="3752595" y="903738"/>
            <a:ext cx="1164167" cy="1720188"/>
          </a:xfrm>
          <a:prstGeom prst="rect">
            <a:avLst/>
          </a:prstGeom>
        </p:spPr>
      </p:pic>
      <p:pic>
        <p:nvPicPr>
          <p:cNvPr id="7" name="Picture 6"/>
          <p:cNvPicPr>
            <a:picLocks noChangeAspect="1"/>
          </p:cNvPicPr>
          <p:nvPr/>
        </p:nvPicPr>
        <p:blipFill>
          <a:blip r:embed="rId2">
            <a:duotone>
              <a:prstClr val="black"/>
              <a:schemeClr val="accent3">
                <a:tint val="45000"/>
                <a:satMod val="400000"/>
              </a:schemeClr>
            </a:duotone>
          </a:blip>
          <a:stretch>
            <a:fillRect/>
          </a:stretch>
        </p:blipFill>
        <p:spPr>
          <a:xfrm>
            <a:off x="5240005" y="905950"/>
            <a:ext cx="1164167" cy="1720188"/>
          </a:xfrm>
          <a:prstGeom prst="rect">
            <a:avLst/>
          </a:prstGeom>
        </p:spPr>
      </p:pic>
      <p:sp>
        <p:nvSpPr>
          <p:cNvPr id="10" name="TextBox 9"/>
          <p:cNvSpPr txBox="1"/>
          <p:nvPr/>
        </p:nvSpPr>
        <p:spPr>
          <a:xfrm>
            <a:off x="439473" y="4547173"/>
            <a:ext cx="2107783" cy="1938990"/>
          </a:xfrm>
          <a:prstGeom prst="rect">
            <a:avLst/>
          </a:prstGeom>
          <a:ln/>
          <a:effectLst>
            <a:glow rad="228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Arial"/>
              </a:rPr>
              <a:t>5 Non-Christian</a:t>
            </a:r>
            <a:r>
              <a:rPr kumimoji="0" lang="en-US" sz="2400" b="0" i="0" u="none" strike="noStrike" cap="none" spc="0" normalizeH="0" dirty="0" smtClean="0">
                <a:ln>
                  <a:noFill/>
                </a:ln>
                <a:solidFill>
                  <a:srgbClr val="000000"/>
                </a:solidFill>
                <a:effectLst/>
                <a:uFillTx/>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en-US" sz="2400" baseline="0" dirty="0" smtClean="0"/>
              <a:t>Prospects you are asking of the Lord</a:t>
            </a:r>
            <a:endParaRPr kumimoji="0" lang="en-US" sz="2400" b="0" i="0" u="none" strike="noStrike" cap="none" spc="0" normalizeH="0" baseline="0" dirty="0">
              <a:ln>
                <a:noFill/>
              </a:ln>
              <a:solidFill>
                <a:srgbClr val="000000"/>
              </a:solidFill>
              <a:effectLst/>
              <a:uFillTx/>
              <a:sym typeface="Arial"/>
            </a:endParaRPr>
          </a:p>
        </p:txBody>
      </p:sp>
      <p:cxnSp>
        <p:nvCxnSpPr>
          <p:cNvPr id="12" name="Straight Arrow Connector 11"/>
          <p:cNvCxnSpPr/>
          <p:nvPr/>
        </p:nvCxnSpPr>
        <p:spPr>
          <a:xfrm>
            <a:off x="4357741" y="2799259"/>
            <a:ext cx="0" cy="809355"/>
          </a:xfrm>
          <a:prstGeom prst="straightConnector1">
            <a:avLst/>
          </a:prstGeom>
          <a:noFill/>
          <a:ln w="25400" cap="flat">
            <a:solidFill>
              <a:schemeClr val="accent1"/>
            </a:solidFill>
            <a:prstDash val="solid"/>
            <a:round/>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7" name="TextBox 16"/>
          <p:cNvSpPr txBox="1"/>
          <p:nvPr/>
        </p:nvSpPr>
        <p:spPr>
          <a:xfrm>
            <a:off x="3154058" y="3817298"/>
            <a:ext cx="2561485" cy="1200327"/>
          </a:xfrm>
          <a:prstGeom prst="rect">
            <a:avLst/>
          </a:prstGeom>
          <a:ln/>
          <a:effectLst>
            <a:glow rad="228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Arial"/>
              </a:rPr>
              <a:t>5 Minutes of </a:t>
            </a: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Arial"/>
              </a:rPr>
              <a:t>Prayer Daily</a:t>
            </a:r>
            <a:r>
              <a:rPr lang="en-US" sz="2400" dirty="0"/>
              <a:t> </a:t>
            </a:r>
            <a:r>
              <a:rPr lang="en-US" sz="2400" dirty="0" smtClean="0"/>
              <a:t>f</a:t>
            </a:r>
            <a:r>
              <a:rPr lang="en-US" sz="2400" baseline="0" dirty="0" smtClean="0"/>
              <a:t>or the Prospects</a:t>
            </a:r>
            <a:endParaRPr kumimoji="0" lang="en-US" sz="2400" b="0" i="0" u="none" strike="noStrike" cap="none" spc="0" normalizeH="0" baseline="0" dirty="0">
              <a:ln>
                <a:noFill/>
              </a:ln>
              <a:solidFill>
                <a:srgbClr val="000000"/>
              </a:solidFill>
              <a:effectLst/>
              <a:uFillTx/>
              <a:sym typeface="Arial"/>
            </a:endParaRPr>
          </a:p>
        </p:txBody>
      </p:sp>
      <p:sp>
        <p:nvSpPr>
          <p:cNvPr id="20" name="TextBox 19"/>
          <p:cNvSpPr txBox="1"/>
          <p:nvPr/>
        </p:nvSpPr>
        <p:spPr>
          <a:xfrm>
            <a:off x="6404172" y="4582645"/>
            <a:ext cx="2176087" cy="1938990"/>
          </a:xfrm>
          <a:prstGeom prst="rect">
            <a:avLst/>
          </a:prstGeom>
          <a:ln/>
          <a:effectLst>
            <a:glow rad="228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Arial"/>
              </a:rPr>
              <a:t>5 Things you should be prepared</a:t>
            </a:r>
            <a:r>
              <a:rPr kumimoji="0" lang="en-US" sz="2400" b="0" i="0" u="none" strike="noStrike" cap="none" spc="0" normalizeH="0" dirty="0" smtClean="0">
                <a:ln>
                  <a:noFill/>
                </a:ln>
                <a:solidFill>
                  <a:srgbClr val="000000"/>
                </a:solidFill>
                <a:effectLst/>
                <a:uFillTx/>
                <a:sym typeface="Arial"/>
              </a:rPr>
              <a:t> to </a:t>
            </a:r>
            <a:r>
              <a:rPr kumimoji="0" lang="en-US" sz="2400" b="0" i="0" u="none" strike="noStrike" cap="none" spc="0" normalizeH="0" baseline="0" dirty="0" smtClean="0">
                <a:ln>
                  <a:noFill/>
                </a:ln>
                <a:solidFill>
                  <a:srgbClr val="000000"/>
                </a:solidFill>
                <a:effectLst/>
                <a:uFillTx/>
                <a:sym typeface="Arial"/>
              </a:rPr>
              <a:t>do to bring the Prospects in</a:t>
            </a:r>
            <a:endParaRPr kumimoji="0" lang="en-US" sz="2400" b="0" i="0" u="none" strike="noStrike" cap="none" spc="0" normalizeH="0" baseline="0" dirty="0">
              <a:ln>
                <a:noFill/>
              </a:ln>
              <a:solidFill>
                <a:srgbClr val="000000"/>
              </a:solidFill>
              <a:effectLst/>
              <a:uFillTx/>
              <a:sym typeface="Arial"/>
            </a:endParaRPr>
          </a:p>
        </p:txBody>
      </p:sp>
      <p:sp>
        <p:nvSpPr>
          <p:cNvPr id="13" name="TextBox 12"/>
          <p:cNvSpPr txBox="1"/>
          <p:nvPr/>
        </p:nvSpPr>
        <p:spPr>
          <a:xfrm>
            <a:off x="3125929" y="5180660"/>
            <a:ext cx="2589614" cy="1200327"/>
          </a:xfrm>
          <a:prstGeom prst="rect">
            <a:avLst/>
          </a:prstGeom>
          <a:ln/>
          <a:effectLst>
            <a:glow rad="228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Arial"/>
              </a:rPr>
              <a:t>5 Minutes of </a:t>
            </a: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sym typeface="Arial"/>
              </a:rPr>
              <a:t>Prayer </a:t>
            </a:r>
            <a:r>
              <a:rPr lang="en-US" sz="2400" baseline="0" dirty="0" smtClean="0"/>
              <a:t>at each FGBMFI meeting</a:t>
            </a:r>
            <a:endParaRPr kumimoji="0" lang="en-US" sz="2400" b="0" i="0" u="none" strike="noStrike" cap="none" spc="0" normalizeH="0" baseline="0" dirty="0">
              <a:ln>
                <a:noFill/>
              </a:ln>
              <a:solidFill>
                <a:srgbClr val="000000"/>
              </a:solidFill>
              <a:effectLst/>
              <a:uFillTx/>
              <a:sym typeface="Arial"/>
            </a:endParaRPr>
          </a:p>
        </p:txBody>
      </p:sp>
      <p:cxnSp>
        <p:nvCxnSpPr>
          <p:cNvPr id="8" name="Elbow Connector 7"/>
          <p:cNvCxnSpPr/>
          <p:nvPr/>
        </p:nvCxnSpPr>
        <p:spPr>
          <a:xfrm rot="16200000" flipH="1">
            <a:off x="5843550" y="2916138"/>
            <a:ext cx="1637014" cy="1365632"/>
          </a:xfrm>
          <a:prstGeom prst="bentConnector3">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Elbow Connector 20"/>
          <p:cNvCxnSpPr/>
          <p:nvPr/>
        </p:nvCxnSpPr>
        <p:spPr>
          <a:xfrm rot="5400000">
            <a:off x="1464346" y="2930716"/>
            <a:ext cx="1669907" cy="1284933"/>
          </a:xfrm>
          <a:prstGeom prst="bentConnector3">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14933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par>
                          <p:cTn id="38" fill="hold">
                            <p:stCondLst>
                              <p:cond delay="500"/>
                            </p:stCondLst>
                            <p:childTnLst>
                              <p:par>
                                <p:cTn id="39" presetID="55"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strVal val="#ppt_w*0.70"/>
                                          </p:val>
                                        </p:tav>
                                        <p:tav tm="100000">
                                          <p:val>
                                            <p:strVal val="#ppt_w"/>
                                          </p:val>
                                        </p:tav>
                                      </p:tavLst>
                                    </p:anim>
                                    <p:anim calcmode="lin" valueType="num">
                                      <p:cBhvr>
                                        <p:cTn id="42" dur="1000" fill="hold"/>
                                        <p:tgtEl>
                                          <p:spTgt spid="17"/>
                                        </p:tgtEl>
                                        <p:attrNameLst>
                                          <p:attrName>ppt_h</p:attrName>
                                        </p:attrNameLst>
                                      </p:cBhvr>
                                      <p:tavLst>
                                        <p:tav tm="0">
                                          <p:val>
                                            <p:strVal val="#ppt_h"/>
                                          </p:val>
                                        </p:tav>
                                        <p:tav tm="100000">
                                          <p:val>
                                            <p:strVal val="#ppt_h"/>
                                          </p:val>
                                        </p:tav>
                                      </p:tavLst>
                                    </p:anim>
                                    <p:animEffect transition="in" filter="fade">
                                      <p:cBhvr>
                                        <p:cTn id="43" dur="1000"/>
                                        <p:tgtEl>
                                          <p:spTgt spid="17"/>
                                        </p:tgtEl>
                                      </p:cBhvr>
                                    </p:animEffect>
                                  </p:childTnLst>
                                </p:cTn>
                              </p:par>
                            </p:childTnLst>
                          </p:cTn>
                        </p:par>
                        <p:par>
                          <p:cTn id="44" fill="hold">
                            <p:stCondLst>
                              <p:cond delay="1500"/>
                            </p:stCondLst>
                            <p:childTnLst>
                              <p:par>
                                <p:cTn id="45" presetID="55"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checkerboard(across)">
                                      <p:cBhvr>
                                        <p:cTn id="54" dur="500"/>
                                        <p:tgtEl>
                                          <p:spTgt spid="8"/>
                                        </p:tgtEl>
                                      </p:cBhvr>
                                    </p:animEffect>
                                  </p:childTnLst>
                                </p:cTn>
                              </p:par>
                            </p:childTnLst>
                          </p:cTn>
                        </p:par>
                        <p:par>
                          <p:cTn id="55" fill="hold">
                            <p:stCondLst>
                              <p:cond delay="500"/>
                            </p:stCondLst>
                            <p:childTnLst>
                              <p:par>
                                <p:cTn id="56" presetID="55"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strVal val="#ppt_w*0.70"/>
                                          </p:val>
                                        </p:tav>
                                        <p:tav tm="100000">
                                          <p:val>
                                            <p:strVal val="#ppt_w"/>
                                          </p:val>
                                        </p:tav>
                                      </p:tavLst>
                                    </p:anim>
                                    <p:anim calcmode="lin" valueType="num">
                                      <p:cBhvr>
                                        <p:cTn id="59" dur="1000" fill="hold"/>
                                        <p:tgtEl>
                                          <p:spTgt spid="20"/>
                                        </p:tgtEl>
                                        <p:attrNameLst>
                                          <p:attrName>ppt_h</p:attrName>
                                        </p:attrNameLst>
                                      </p:cBhvr>
                                      <p:tavLst>
                                        <p:tav tm="0">
                                          <p:val>
                                            <p:strVal val="#ppt_h"/>
                                          </p:val>
                                        </p:tav>
                                        <p:tav tm="100000">
                                          <p:val>
                                            <p:strVal val="#ppt_h"/>
                                          </p:val>
                                        </p:tav>
                                      </p:tavLst>
                                    </p:anim>
                                    <p:animEffect transition="in" filter="fade">
                                      <p:cBhvr>
                                        <p:cTn id="6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P spid="2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212" y="2469217"/>
            <a:ext cx="8262258"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2800" b="1" dirty="0" smtClean="0">
                <a:solidFill>
                  <a:srgbClr val="C00000"/>
                </a:solidFill>
              </a:rPr>
              <a:t>PRAYER</a:t>
            </a:r>
            <a:r>
              <a:rPr lang="en-GB" sz="2800" dirty="0" smtClean="0"/>
              <a:t>: Our Fellowship was birthed in agonizing prayers. Men can only be reached as we pray</a:t>
            </a:r>
            <a:r>
              <a:rPr kumimoji="0" lang="en-GB" sz="2800" b="0" i="0" u="none" strike="noStrike" cap="none" spc="0" normalizeH="0" baseline="0" dirty="0" smtClean="0">
                <a:ln>
                  <a:noFill/>
                </a:ln>
                <a:solidFill>
                  <a:srgbClr val="000000"/>
                </a:solidFill>
                <a:effectLst/>
                <a:uFillTx/>
                <a:latin typeface="Arial"/>
                <a:ea typeface="Arial"/>
                <a:cs typeface="Arial"/>
                <a:sym typeface="Arial"/>
              </a:rPr>
              <a:t> </a:t>
            </a:r>
            <a:endParaRPr kumimoji="0" lang="en-GB" sz="2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TextBox 6"/>
          <p:cNvSpPr txBox="1"/>
          <p:nvPr/>
        </p:nvSpPr>
        <p:spPr>
          <a:xfrm>
            <a:off x="3148693" y="458565"/>
            <a:ext cx="527685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smtClean="0">
                <a:ln>
                  <a:noFill/>
                </a:ln>
                <a:solidFill>
                  <a:srgbClr val="C00000"/>
                </a:solidFill>
                <a:effectLst/>
                <a:uFillTx/>
                <a:latin typeface="Arial"/>
                <a:ea typeface="Arial"/>
                <a:cs typeface="Arial"/>
                <a:sym typeface="Arial"/>
              </a:rPr>
              <a:t>PROSPECTS’ LIST</a:t>
            </a:r>
            <a:r>
              <a:rPr kumimoji="0" lang="en-GB" sz="2800" b="1" i="0" u="none" strike="noStrike" cap="none" spc="0" normalizeH="0" baseline="0" dirty="0" smtClean="0">
                <a:ln>
                  <a:noFill/>
                </a:ln>
                <a:solidFill>
                  <a:srgbClr val="000000"/>
                </a:solidFill>
                <a:effectLst/>
                <a:uFillTx/>
                <a:latin typeface="Arial"/>
                <a:ea typeface="Arial"/>
                <a:cs typeface="Arial"/>
                <a:sym typeface="Arial"/>
              </a:rPr>
              <a:t>: </a:t>
            </a:r>
            <a:r>
              <a:rPr kumimoji="0" lang="en-GB" sz="2800" i="0" u="none" strike="noStrike" cap="none" spc="0" normalizeH="0" baseline="0" dirty="0" smtClean="0">
                <a:ln>
                  <a:noFill/>
                </a:ln>
                <a:solidFill>
                  <a:srgbClr val="000000"/>
                </a:solidFill>
                <a:effectLst/>
                <a:uFillTx/>
                <a:latin typeface="Arial"/>
                <a:ea typeface="Arial"/>
                <a:cs typeface="Arial"/>
                <a:sym typeface="Arial"/>
              </a:rPr>
              <a:t>Developing</a:t>
            </a:r>
            <a:r>
              <a:rPr kumimoji="0" lang="en-GB" sz="2800" b="1" i="0" u="none" strike="noStrike" cap="none" spc="0" normalizeH="0" dirty="0" smtClean="0">
                <a:ln>
                  <a:noFill/>
                </a:ln>
                <a:solidFill>
                  <a:srgbClr val="000000"/>
                </a:solidFill>
                <a:effectLst/>
                <a:uFillTx/>
                <a:latin typeface="Arial"/>
                <a:ea typeface="Arial"/>
                <a:cs typeface="Arial"/>
                <a:sym typeface="Arial"/>
              </a:rPr>
              <a:t> </a:t>
            </a:r>
            <a:r>
              <a:rPr kumimoji="0" lang="en-GB" sz="2800" b="0" i="0" u="none" strike="noStrike" cap="none" spc="0" normalizeH="0" dirty="0" smtClean="0">
                <a:ln>
                  <a:noFill/>
                </a:ln>
                <a:solidFill>
                  <a:srgbClr val="000000"/>
                </a:solidFill>
                <a:effectLst/>
                <a:uFillTx/>
                <a:latin typeface="Arial"/>
                <a:ea typeface="Arial"/>
                <a:cs typeface="Arial"/>
                <a:sym typeface="Arial"/>
              </a:rPr>
              <a:t>a </a:t>
            </a:r>
            <a:r>
              <a:rPr kumimoji="0" lang="en-GB" sz="2800" b="0" i="0" u="none" strike="noStrike" cap="none" spc="0" normalizeH="0" baseline="0" dirty="0" smtClean="0">
                <a:ln>
                  <a:noFill/>
                </a:ln>
                <a:solidFill>
                  <a:srgbClr val="000000"/>
                </a:solidFill>
                <a:effectLst/>
                <a:uFillTx/>
                <a:latin typeface="Arial"/>
                <a:ea typeface="Arial"/>
                <a:cs typeface="Arial"/>
                <a:sym typeface="Arial"/>
              </a:rPr>
              <a:t>prospects’ list is one of the inspired</a:t>
            </a:r>
            <a:r>
              <a:rPr kumimoji="0" lang="en-GB" sz="2800" b="0" i="0" u="none" strike="noStrike" cap="none" spc="0" normalizeH="0" dirty="0" smtClean="0">
                <a:ln>
                  <a:noFill/>
                </a:ln>
                <a:solidFill>
                  <a:srgbClr val="000000"/>
                </a:solidFill>
                <a:effectLst/>
                <a:uFillTx/>
                <a:latin typeface="Arial"/>
                <a:ea typeface="Arial"/>
                <a:cs typeface="Arial"/>
                <a:sym typeface="Arial"/>
              </a:rPr>
              <a:t> methods God gave our Fellowship.  </a:t>
            </a:r>
            <a:endParaRPr kumimoji="0" lang="en-GB" sz="2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TextBox 8"/>
          <p:cNvSpPr txBox="1"/>
          <p:nvPr/>
        </p:nvSpPr>
        <p:spPr>
          <a:xfrm>
            <a:off x="408212" y="3490976"/>
            <a:ext cx="8387445"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GB" sz="2800" b="1" i="0" u="none" strike="noStrike" cap="none" spc="0" normalizeH="0" baseline="0" dirty="0" smtClean="0">
                <a:ln>
                  <a:noFill/>
                </a:ln>
                <a:solidFill>
                  <a:srgbClr val="C00000"/>
                </a:solidFill>
                <a:effectLst/>
                <a:uFillTx/>
                <a:latin typeface="Arial"/>
                <a:ea typeface="Arial"/>
                <a:cs typeface="Arial"/>
                <a:sym typeface="Arial"/>
              </a:rPr>
              <a:t>BRINGING THEM IN</a:t>
            </a:r>
            <a:r>
              <a:rPr kumimoji="0" lang="en-GB" sz="2800" b="0" i="0" u="none" strike="noStrike" cap="none" spc="0" normalizeH="0" baseline="0" dirty="0" smtClean="0">
                <a:ln>
                  <a:noFill/>
                </a:ln>
                <a:solidFill>
                  <a:srgbClr val="000000"/>
                </a:solidFill>
                <a:effectLst/>
                <a:uFillTx/>
                <a:latin typeface="Arial"/>
                <a:ea typeface="Arial"/>
                <a:cs typeface="Arial"/>
                <a:sym typeface="Arial"/>
              </a:rPr>
              <a:t>: It’s the</a:t>
            </a:r>
            <a:r>
              <a:rPr kumimoji="0" lang="en-GB" sz="2800" b="0" i="0" u="none" strike="noStrike" cap="none" spc="0" normalizeH="0" dirty="0" smtClean="0">
                <a:ln>
                  <a:noFill/>
                </a:ln>
                <a:solidFill>
                  <a:srgbClr val="000000"/>
                </a:solidFill>
                <a:effectLst/>
                <a:uFillTx/>
                <a:latin typeface="Arial"/>
                <a:ea typeface="Arial"/>
                <a:cs typeface="Arial"/>
                <a:sym typeface="Arial"/>
              </a:rPr>
              <a:t> Lord’s </a:t>
            </a:r>
            <a:r>
              <a:rPr kumimoji="0" lang="en-GB" sz="2800" b="0" i="0" u="none" strike="noStrike" cap="none" spc="0" normalizeH="0" baseline="0" dirty="0" smtClean="0">
                <a:ln>
                  <a:noFill/>
                </a:ln>
                <a:solidFill>
                  <a:srgbClr val="000000"/>
                </a:solidFill>
                <a:effectLst/>
                <a:uFillTx/>
                <a:latin typeface="Arial"/>
                <a:ea typeface="Arial"/>
                <a:cs typeface="Arial"/>
                <a:sym typeface="Arial"/>
              </a:rPr>
              <a:t>command and the FBGBMFI’s first</a:t>
            </a:r>
            <a:r>
              <a:rPr kumimoji="0" lang="en-GB" sz="2800" b="0" i="0" u="none" strike="noStrike" cap="none" spc="0" normalizeH="0" dirty="0" smtClean="0">
                <a:ln>
                  <a:noFill/>
                </a:ln>
                <a:solidFill>
                  <a:srgbClr val="000000"/>
                </a:solidFill>
                <a:effectLst/>
                <a:uFillTx/>
                <a:latin typeface="Arial"/>
                <a:ea typeface="Arial"/>
                <a:cs typeface="Arial"/>
                <a:sym typeface="Arial"/>
              </a:rPr>
              <a:t> mission. </a:t>
            </a:r>
            <a:r>
              <a:rPr lang="en-GB" sz="2800" dirty="0"/>
              <a:t>As LIGHT, we are to Go and shine in the dakness. As SALT, we are to </a:t>
            </a:r>
            <a:r>
              <a:rPr lang="en-GB" sz="2800" dirty="0" smtClean="0"/>
              <a:t>engage (mingle and connect) </a:t>
            </a:r>
            <a:r>
              <a:rPr lang="en-GB" sz="2800" dirty="0"/>
              <a:t>to impact</a:t>
            </a:r>
          </a:p>
          <a:p>
            <a:pPr marL="0" marR="0" indent="0" algn="l" defTabSz="914400" rtl="0" fontAlgn="auto" latinLnBrk="0" hangingPunct="0">
              <a:lnSpc>
                <a:spcPct val="100000"/>
              </a:lnSpc>
              <a:spcBef>
                <a:spcPts val="0"/>
              </a:spcBef>
              <a:spcAft>
                <a:spcPts val="0"/>
              </a:spcAft>
              <a:buClrTx/>
              <a:buSzTx/>
              <a:buFontTx/>
              <a:buNone/>
              <a:tabLst/>
            </a:pPr>
            <a:endParaRPr kumimoji="0" lang="en-GB"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056" t="22810" r="4400" b="23018"/>
          <a:stretch/>
        </p:blipFill>
        <p:spPr>
          <a:xfrm>
            <a:off x="293914" y="475014"/>
            <a:ext cx="2579915" cy="1460605"/>
          </a:xfrm>
          <a:prstGeom prst="rect">
            <a:avLst/>
          </a:prstGeom>
        </p:spPr>
      </p:pic>
      <p:pic>
        <p:nvPicPr>
          <p:cNvPr id="11" name="Picture 10"/>
          <p:cNvPicPr>
            <a:picLocks noChangeAspect="1"/>
          </p:cNvPicPr>
          <p:nvPr/>
        </p:nvPicPr>
        <p:blipFill>
          <a:blip r:embed="rId3">
            <a:duotone>
              <a:prstClr val="black"/>
              <a:schemeClr val="accent3">
                <a:tint val="45000"/>
                <a:satMod val="400000"/>
              </a:schemeClr>
            </a:duotone>
          </a:blip>
          <a:stretch>
            <a:fillRect/>
          </a:stretch>
        </p:blipFill>
        <p:spPr>
          <a:xfrm>
            <a:off x="473528" y="1613188"/>
            <a:ext cx="440872" cy="651438"/>
          </a:xfrm>
          <a:prstGeom prst="rect">
            <a:avLst/>
          </a:prstGeom>
        </p:spPr>
      </p:pic>
      <p:pic>
        <p:nvPicPr>
          <p:cNvPr id="12" name="Picture 11"/>
          <p:cNvPicPr>
            <a:picLocks noChangeAspect="1"/>
          </p:cNvPicPr>
          <p:nvPr/>
        </p:nvPicPr>
        <p:blipFill>
          <a:blip r:embed="rId3">
            <a:duotone>
              <a:prstClr val="black"/>
              <a:schemeClr val="accent3">
                <a:tint val="45000"/>
                <a:satMod val="400000"/>
              </a:schemeClr>
            </a:duotone>
          </a:blip>
          <a:stretch>
            <a:fillRect/>
          </a:stretch>
        </p:blipFill>
        <p:spPr>
          <a:xfrm>
            <a:off x="933451" y="1620669"/>
            <a:ext cx="440872" cy="651438"/>
          </a:xfrm>
          <a:prstGeom prst="rect">
            <a:avLst/>
          </a:prstGeom>
        </p:spPr>
      </p:pic>
      <p:pic>
        <p:nvPicPr>
          <p:cNvPr id="13" name="Picture 12"/>
          <p:cNvPicPr>
            <a:picLocks noChangeAspect="1"/>
          </p:cNvPicPr>
          <p:nvPr/>
        </p:nvPicPr>
        <p:blipFill>
          <a:blip r:embed="rId3">
            <a:duotone>
              <a:prstClr val="black"/>
              <a:schemeClr val="accent3">
                <a:tint val="45000"/>
                <a:satMod val="400000"/>
              </a:schemeClr>
            </a:duotone>
          </a:blip>
          <a:stretch>
            <a:fillRect/>
          </a:stretch>
        </p:blipFill>
        <p:spPr>
          <a:xfrm>
            <a:off x="1366156" y="1609900"/>
            <a:ext cx="440872" cy="651438"/>
          </a:xfrm>
          <a:prstGeom prst="rect">
            <a:avLst/>
          </a:prstGeom>
        </p:spPr>
      </p:pic>
      <p:pic>
        <p:nvPicPr>
          <p:cNvPr id="14" name="Picture 13"/>
          <p:cNvPicPr>
            <a:picLocks noChangeAspect="1"/>
          </p:cNvPicPr>
          <p:nvPr/>
        </p:nvPicPr>
        <p:blipFill>
          <a:blip r:embed="rId3">
            <a:duotone>
              <a:prstClr val="black"/>
              <a:schemeClr val="accent3">
                <a:tint val="45000"/>
                <a:satMod val="400000"/>
              </a:schemeClr>
            </a:duotone>
          </a:blip>
          <a:stretch>
            <a:fillRect/>
          </a:stretch>
        </p:blipFill>
        <p:spPr>
          <a:xfrm>
            <a:off x="405492" y="5548961"/>
            <a:ext cx="440872" cy="651438"/>
          </a:xfrm>
          <a:prstGeom prst="rect">
            <a:avLst/>
          </a:prstGeom>
        </p:spPr>
      </p:pic>
      <p:pic>
        <p:nvPicPr>
          <p:cNvPr id="15" name="Picture 14"/>
          <p:cNvPicPr>
            <a:picLocks noChangeAspect="1"/>
          </p:cNvPicPr>
          <p:nvPr/>
        </p:nvPicPr>
        <p:blipFill>
          <a:blip r:embed="rId3">
            <a:duotone>
              <a:prstClr val="black"/>
              <a:schemeClr val="accent3">
                <a:tint val="45000"/>
                <a:satMod val="400000"/>
              </a:schemeClr>
            </a:duotone>
          </a:blip>
          <a:stretch>
            <a:fillRect/>
          </a:stretch>
        </p:blipFill>
        <p:spPr>
          <a:xfrm>
            <a:off x="903515" y="5560831"/>
            <a:ext cx="440872" cy="651438"/>
          </a:xfrm>
          <a:prstGeom prst="rect">
            <a:avLst/>
          </a:prstGeom>
        </p:spPr>
      </p:pic>
      <p:pic>
        <p:nvPicPr>
          <p:cNvPr id="16" name="Picture 15"/>
          <p:cNvPicPr>
            <a:picLocks noChangeAspect="1"/>
          </p:cNvPicPr>
          <p:nvPr/>
        </p:nvPicPr>
        <p:blipFill>
          <a:blip r:embed="rId3">
            <a:duotone>
              <a:prstClr val="black"/>
              <a:schemeClr val="accent3">
                <a:tint val="45000"/>
                <a:satMod val="400000"/>
              </a:schemeClr>
            </a:duotone>
          </a:blip>
          <a:stretch>
            <a:fillRect/>
          </a:stretch>
        </p:blipFill>
        <p:spPr>
          <a:xfrm>
            <a:off x="1401538" y="5560831"/>
            <a:ext cx="440872" cy="651438"/>
          </a:xfrm>
          <a:prstGeom prst="rect">
            <a:avLst/>
          </a:prstGeom>
        </p:spPr>
      </p:pic>
      <p:sp>
        <p:nvSpPr>
          <p:cNvPr id="17" name="TextBox 16"/>
          <p:cNvSpPr txBox="1"/>
          <p:nvPr/>
        </p:nvSpPr>
        <p:spPr>
          <a:xfrm>
            <a:off x="1899561" y="5313521"/>
            <a:ext cx="6270172"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2600" dirty="0"/>
              <a:t>I</a:t>
            </a:r>
            <a:r>
              <a:rPr lang="en-GB" sz="2600" dirty="0" smtClean="0"/>
              <a:t>s a form of </a:t>
            </a:r>
            <a:r>
              <a:rPr lang="en-GB" sz="2600" b="1" dirty="0" smtClean="0">
                <a:solidFill>
                  <a:srgbClr val="C00000"/>
                </a:solidFill>
              </a:rPr>
              <a:t>PERSONAL EVANGELISM </a:t>
            </a:r>
            <a:r>
              <a:rPr lang="en-GB" sz="2600" dirty="0" smtClean="0">
                <a:solidFill>
                  <a:schemeClr val="tx1"/>
                </a:solidFill>
              </a:rPr>
              <a:t>-</a:t>
            </a:r>
            <a:r>
              <a:rPr lang="en-GB" sz="2600" dirty="0" smtClean="0"/>
              <a:t>reputed as the best way of reaching men for Christ</a:t>
            </a:r>
            <a:r>
              <a:rPr lang="en-GB" dirty="0" smtClean="0"/>
              <a:t>. </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29116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3449" b="21550"/>
          <a:stretch/>
        </p:blipFill>
        <p:spPr>
          <a:xfrm>
            <a:off x="759060" y="674235"/>
            <a:ext cx="3048000" cy="1223033"/>
          </a:xfrm>
          <a:prstGeom prst="rect">
            <a:avLst/>
          </a:prstGeom>
        </p:spPr>
      </p:pic>
      <p:sp>
        <p:nvSpPr>
          <p:cNvPr id="5" name="TextBox 4"/>
          <p:cNvSpPr txBox="1"/>
          <p:nvPr/>
        </p:nvSpPr>
        <p:spPr>
          <a:xfrm>
            <a:off x="4609234" y="564476"/>
            <a:ext cx="3950773"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a:ea typeface="Arial"/>
                <a:cs typeface="Arial"/>
                <a:sym typeface="Arial"/>
              </a:rPr>
              <a:t>To inspire</a:t>
            </a:r>
            <a:r>
              <a:rPr kumimoji="0" lang="en-US" sz="3200" b="0" i="0" u="none" strike="noStrike" cap="none" spc="0" normalizeH="0" dirty="0">
                <a:ln>
                  <a:noFill/>
                </a:ln>
                <a:solidFill>
                  <a:srgbClr val="000000"/>
                </a:solidFill>
                <a:effectLst/>
                <a:uFillTx/>
                <a:latin typeface="Arial"/>
                <a:ea typeface="Arial"/>
                <a:cs typeface="Arial"/>
                <a:sym typeface="Arial"/>
              </a:rPr>
              <a:t> the men to ASK for the heathen </a:t>
            </a:r>
            <a:r>
              <a:rPr kumimoji="0" lang="en-US" sz="3200" b="0" i="0" u="none" strike="noStrike" cap="none" spc="0" normalizeH="0" baseline="0" dirty="0">
                <a:ln>
                  <a:noFill/>
                </a:ln>
                <a:solidFill>
                  <a:srgbClr val="000000"/>
                </a:solidFill>
                <a:effectLst/>
                <a:uFillTx/>
                <a:latin typeface="Arial"/>
                <a:ea typeface="Arial"/>
                <a:cs typeface="Arial"/>
                <a:sym typeface="Arial"/>
              </a:rPr>
              <a:t> </a:t>
            </a:r>
          </a:p>
        </p:txBody>
      </p:sp>
      <p:sp>
        <p:nvSpPr>
          <p:cNvPr id="6" name="TextBox 5"/>
          <p:cNvSpPr txBox="1"/>
          <p:nvPr/>
        </p:nvSpPr>
        <p:spPr>
          <a:xfrm>
            <a:off x="3511798" y="2603956"/>
            <a:ext cx="5048209"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a:ea typeface="Arial"/>
                <a:cs typeface="Arial"/>
                <a:sym typeface="Arial"/>
              </a:rPr>
              <a:t>To motivate</a:t>
            </a:r>
            <a:r>
              <a:rPr kumimoji="0" lang="en-US" sz="3200" b="0" i="0" u="none" strike="noStrike" cap="none" spc="0" normalizeH="0" dirty="0">
                <a:ln>
                  <a:noFill/>
                </a:ln>
                <a:solidFill>
                  <a:srgbClr val="000000"/>
                </a:solidFill>
                <a:effectLst/>
                <a:uFillTx/>
                <a:latin typeface="Arial"/>
                <a:ea typeface="Arial"/>
                <a:cs typeface="Arial"/>
                <a:sym typeface="Arial"/>
              </a:rPr>
              <a:t> the men to GO </a:t>
            </a:r>
            <a:r>
              <a:rPr lang="en-US" sz="3200" dirty="0"/>
              <a:t>and BRING </a:t>
            </a:r>
            <a:r>
              <a:rPr kumimoji="0" lang="en-US" sz="3200" b="0" i="0" u="none" strike="noStrike" cap="none" spc="0" normalizeH="0" dirty="0">
                <a:ln>
                  <a:noFill/>
                </a:ln>
                <a:solidFill>
                  <a:srgbClr val="000000"/>
                </a:solidFill>
                <a:effectLst/>
                <a:uFillTx/>
                <a:latin typeface="Arial"/>
                <a:ea typeface="Arial"/>
                <a:cs typeface="Arial"/>
                <a:sym typeface="Arial"/>
              </a:rPr>
              <a:t>the heathen in </a:t>
            </a:r>
            <a:r>
              <a:rPr kumimoji="0" lang="en-US" sz="3200" b="0" i="0" u="none" strike="noStrike" cap="none" spc="0" normalizeH="0" baseline="0" dirty="0">
                <a:ln>
                  <a:noFill/>
                </a:ln>
                <a:solidFill>
                  <a:srgbClr val="000000"/>
                </a:solidFill>
                <a:effectLst/>
                <a:uFillTx/>
                <a:latin typeface="Arial"/>
                <a:ea typeface="Arial"/>
                <a:cs typeface="Arial"/>
                <a:sym typeface="Arial"/>
              </a:rPr>
              <a:t> </a:t>
            </a:r>
          </a:p>
        </p:txBody>
      </p:sp>
      <p:sp>
        <p:nvSpPr>
          <p:cNvPr id="7" name="TextBox 6"/>
          <p:cNvSpPr txBox="1"/>
          <p:nvPr/>
        </p:nvSpPr>
        <p:spPr>
          <a:xfrm>
            <a:off x="2790625" y="4336201"/>
            <a:ext cx="5565572"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Arial"/>
                <a:ea typeface="Arial"/>
                <a:cs typeface="Arial"/>
                <a:sym typeface="Arial"/>
              </a:rPr>
              <a:t>To grow</a:t>
            </a:r>
            <a:r>
              <a:rPr kumimoji="0" lang="en-US" sz="3200" b="0" i="0" u="none" strike="noStrike" cap="none" spc="0" normalizeH="0" dirty="0">
                <a:ln>
                  <a:noFill/>
                </a:ln>
                <a:solidFill>
                  <a:srgbClr val="000000"/>
                </a:solidFill>
                <a:effectLst/>
                <a:uFillTx/>
                <a:latin typeface="Arial"/>
                <a:ea typeface="Arial"/>
                <a:cs typeface="Arial"/>
                <a:sym typeface="Arial"/>
              </a:rPr>
              <a:t> the chapters and the Fellowship through active involvement of the men in evangelism</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560826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heckerboard(across)">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prstClr val="black"/>
              <a:srgbClr val="D9C3A5">
                <a:tint val="50000"/>
                <a:satMod val="180000"/>
              </a:srgbClr>
            </a:duotone>
          </a:blip>
          <a:srcRect t="54881"/>
          <a:stretch/>
        </p:blipFill>
        <p:spPr>
          <a:xfrm>
            <a:off x="4894608" y="452836"/>
            <a:ext cx="3810000" cy="1598713"/>
          </a:xfrm>
          <a:prstGeom prst="rect">
            <a:avLst/>
          </a:prstGeom>
        </p:spPr>
      </p:pic>
      <p:sp>
        <p:nvSpPr>
          <p:cNvPr id="6" name="TextBox 5"/>
          <p:cNvSpPr txBox="1"/>
          <p:nvPr/>
        </p:nvSpPr>
        <p:spPr>
          <a:xfrm>
            <a:off x="3576957" y="2360526"/>
            <a:ext cx="4914909" cy="25545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t>Prayerfully write n</a:t>
            </a:r>
            <a:r>
              <a:rPr kumimoji="0" lang="en-US" sz="3200" b="0" i="0" u="none" strike="noStrike" cap="none" spc="0" normalizeH="0" baseline="0" dirty="0">
                <a:ln>
                  <a:noFill/>
                </a:ln>
                <a:solidFill>
                  <a:srgbClr val="000000"/>
                </a:solidFill>
                <a:effectLst/>
                <a:uFillTx/>
                <a:latin typeface="Arial"/>
                <a:ea typeface="Arial"/>
                <a:cs typeface="Arial"/>
                <a:sym typeface="Arial"/>
              </a:rPr>
              <a:t>ames </a:t>
            </a:r>
            <a:r>
              <a:rPr kumimoji="0" lang="en-US" sz="3200" b="0" i="0" u="none" strike="noStrike" cap="none" spc="0" normalizeH="0" baseline="0" dirty="0" smtClean="0">
                <a:ln>
                  <a:noFill/>
                </a:ln>
                <a:solidFill>
                  <a:srgbClr val="000000"/>
                </a:solidFill>
                <a:effectLst/>
                <a:uFillTx/>
                <a:latin typeface="Arial"/>
                <a:ea typeface="Arial"/>
                <a:cs typeface="Arial"/>
                <a:sym typeface="Arial"/>
              </a:rPr>
              <a:t>of, at least, </a:t>
            </a:r>
            <a:r>
              <a:rPr kumimoji="0" lang="en-US" sz="3200" b="0" i="0" u="none" strike="noStrike" cap="none" spc="0" normalizeH="0" baseline="0" dirty="0">
                <a:ln>
                  <a:noFill/>
                </a:ln>
                <a:solidFill>
                  <a:srgbClr val="000000"/>
                </a:solidFill>
                <a:effectLst/>
                <a:uFillTx/>
                <a:latin typeface="Arial"/>
                <a:ea typeface="Arial"/>
                <a:cs typeface="Arial"/>
                <a:sym typeface="Arial"/>
              </a:rPr>
              <a:t>5  people you are asking</a:t>
            </a:r>
            <a:r>
              <a:rPr kumimoji="0" lang="en-US" sz="3200" b="0" i="0" u="none" strike="noStrike" cap="none" spc="0" normalizeH="0" dirty="0">
                <a:ln>
                  <a:noFill/>
                </a:ln>
                <a:solidFill>
                  <a:srgbClr val="000000"/>
                </a:solidFill>
                <a:effectLst/>
                <a:uFillTx/>
                <a:latin typeface="Arial"/>
                <a:ea typeface="Arial"/>
                <a:cs typeface="Arial"/>
                <a:sym typeface="Arial"/>
              </a:rPr>
              <a:t> the Lord to give to you from among the heathen</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pic>
        <p:nvPicPr>
          <p:cNvPr id="7" name="Picture 6"/>
          <p:cNvPicPr>
            <a:picLocks noChangeAspect="1"/>
          </p:cNvPicPr>
          <p:nvPr/>
        </p:nvPicPr>
        <p:blipFill>
          <a:blip r:embed="rId3"/>
          <a:stretch>
            <a:fillRect/>
          </a:stretch>
        </p:blipFill>
        <p:spPr>
          <a:xfrm>
            <a:off x="146957" y="0"/>
            <a:ext cx="3020786" cy="4242677"/>
          </a:xfrm>
          <a:prstGeom prst="rect">
            <a:avLst/>
          </a:prstGeom>
        </p:spPr>
      </p:pic>
      <p:pic>
        <p:nvPicPr>
          <p:cNvPr id="8" name="Picture 7"/>
          <p:cNvPicPr>
            <a:picLocks noChangeAspect="1"/>
          </p:cNvPicPr>
          <p:nvPr/>
        </p:nvPicPr>
        <p:blipFill>
          <a:blip r:embed="rId4"/>
          <a:stretch>
            <a:fillRect/>
          </a:stretch>
        </p:blipFill>
        <p:spPr>
          <a:xfrm>
            <a:off x="1482826" y="1252193"/>
            <a:ext cx="1842515" cy="1842515"/>
          </a:xfrm>
          <a:prstGeom prst="rect">
            <a:avLst/>
          </a:prstGeom>
        </p:spPr>
      </p:pic>
      <p:sp>
        <p:nvSpPr>
          <p:cNvPr id="9" name="TextBox 8"/>
          <p:cNvSpPr txBox="1"/>
          <p:nvPr/>
        </p:nvSpPr>
        <p:spPr>
          <a:xfrm>
            <a:off x="1016052" y="4915069"/>
            <a:ext cx="7475814" cy="1569658"/>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smtClean="0"/>
              <a:t>To draw of your prospects’ list, consider these sources: family, friends </a:t>
            </a:r>
            <a:r>
              <a:rPr lang="en-US" sz="3200" dirty="0"/>
              <a:t>relations, </a:t>
            </a:r>
            <a:r>
              <a:rPr lang="en-US" sz="3200" dirty="0" smtClean="0"/>
              <a:t>neighbours, colleagues, clients, etc</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p:cNvSpPr txBox="1"/>
          <p:nvPr/>
        </p:nvSpPr>
        <p:spPr>
          <a:xfrm>
            <a:off x="556171" y="3036521"/>
            <a:ext cx="216341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Black"/>
                <a:ea typeface="Arial"/>
                <a:cs typeface="Arial Black"/>
                <a:sym typeface="Arial"/>
              </a:rPr>
              <a:t>PROSPECTS</a:t>
            </a:r>
            <a:endParaRPr kumimoji="0" lang="en-US" sz="2400" b="0" i="0" u="none" strike="noStrike" cap="none" spc="0" normalizeH="0" baseline="0" dirty="0">
              <a:ln>
                <a:noFill/>
              </a:ln>
              <a:solidFill>
                <a:srgbClr val="000000"/>
              </a:solidFill>
              <a:effectLst/>
              <a:uFillTx/>
              <a:latin typeface="Arial Black"/>
              <a:ea typeface="Arial"/>
              <a:cs typeface="Arial Black"/>
              <a:sym typeface="Arial"/>
            </a:endParaRPr>
          </a:p>
        </p:txBody>
      </p:sp>
      <p:pic>
        <p:nvPicPr>
          <p:cNvPr id="10" name="Picture 9"/>
          <p:cNvPicPr>
            <a:picLocks noChangeAspect="1"/>
          </p:cNvPicPr>
          <p:nvPr/>
        </p:nvPicPr>
        <p:blipFill>
          <a:blip r:embed="rId5">
            <a:duotone>
              <a:prstClr val="black"/>
              <a:schemeClr val="accent3">
                <a:tint val="45000"/>
                <a:satMod val="400000"/>
              </a:schemeClr>
            </a:duotone>
          </a:blip>
          <a:stretch>
            <a:fillRect/>
          </a:stretch>
        </p:blipFill>
        <p:spPr>
          <a:xfrm>
            <a:off x="900743" y="1191455"/>
            <a:ext cx="993372" cy="1467819"/>
          </a:xfrm>
          <a:prstGeom prst="rect">
            <a:avLst/>
          </a:prstGeom>
        </p:spPr>
      </p:pic>
      <p:pic>
        <p:nvPicPr>
          <p:cNvPr id="11" name="Picture 10"/>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167743" y="2490720"/>
            <a:ext cx="437092" cy="422522"/>
          </a:xfrm>
          <a:prstGeom prst="rect">
            <a:avLst/>
          </a:prstGeom>
        </p:spPr>
      </p:pic>
      <p:pic>
        <p:nvPicPr>
          <p:cNvPr id="12" name="Picture 11"/>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8960" y="5026842"/>
            <a:ext cx="437092" cy="422522"/>
          </a:xfrm>
          <a:prstGeom prst="rect">
            <a:avLst/>
          </a:prstGeom>
        </p:spPr>
      </p:pic>
    </p:spTree>
    <p:extLst>
      <p:ext uri="{BB962C8B-B14F-4D97-AF65-F5344CB8AC3E}">
        <p14:creationId xmlns:p14="http://schemas.microsoft.com/office/powerpoint/2010/main" val="1767408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0.70"/>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5505" y="3151118"/>
            <a:ext cx="7216385" cy="1569658"/>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latin typeface="Arial"/>
                <a:cs typeface="Arial"/>
              </a:rPr>
              <a:t>Pray 5 minutes </a:t>
            </a:r>
            <a:r>
              <a:rPr lang="en-US" sz="3200" dirty="0" smtClean="0">
                <a:latin typeface="Arial"/>
                <a:cs typeface="Arial"/>
              </a:rPr>
              <a:t>everyday at your personal/family altar </a:t>
            </a:r>
            <a:r>
              <a:rPr lang="en-US" sz="3200" dirty="0">
                <a:latin typeface="Arial"/>
                <a:cs typeface="Arial"/>
              </a:rPr>
              <a:t>for the prospects by name</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pic>
        <p:nvPicPr>
          <p:cNvPr id="9" name="Picture 8"/>
          <p:cNvPicPr>
            <a:picLocks noChangeAspect="1"/>
          </p:cNvPicPr>
          <p:nvPr/>
        </p:nvPicPr>
        <p:blipFill>
          <a:blip r:embed="rId2"/>
          <a:stretch>
            <a:fillRect/>
          </a:stretch>
        </p:blipFill>
        <p:spPr>
          <a:xfrm>
            <a:off x="1761988" y="325661"/>
            <a:ext cx="2271169" cy="2617619"/>
          </a:xfrm>
          <a:prstGeom prst="rect">
            <a:avLst/>
          </a:prstGeom>
        </p:spPr>
      </p:pic>
      <p:sp>
        <p:nvSpPr>
          <p:cNvPr id="10" name="TextBox 9"/>
          <p:cNvSpPr txBox="1"/>
          <p:nvPr/>
        </p:nvSpPr>
        <p:spPr>
          <a:xfrm>
            <a:off x="1115505" y="4962455"/>
            <a:ext cx="7439823" cy="1077216"/>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latin typeface="Arial"/>
                <a:cs typeface="Arial"/>
              </a:rPr>
              <a:t>Pray 5 minutes for </a:t>
            </a:r>
            <a:r>
              <a:rPr lang="en-US" sz="3200" dirty="0" smtClean="0">
                <a:latin typeface="Arial"/>
                <a:cs typeface="Arial"/>
              </a:rPr>
              <a:t>all members’ </a:t>
            </a:r>
            <a:r>
              <a:rPr lang="en-US" sz="3200" dirty="0">
                <a:latin typeface="Arial"/>
                <a:cs typeface="Arial"/>
              </a:rPr>
              <a:t>P</a:t>
            </a:r>
            <a:r>
              <a:rPr lang="en-US" sz="3200" dirty="0" smtClean="0">
                <a:latin typeface="Arial"/>
                <a:cs typeface="Arial"/>
              </a:rPr>
              <a:t>rospects </a:t>
            </a:r>
            <a:r>
              <a:rPr lang="en-US" sz="3200" dirty="0">
                <a:latin typeface="Arial"/>
                <a:cs typeface="Arial"/>
              </a:rPr>
              <a:t>at every FGBMFI meeting</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pic>
        <p:nvPicPr>
          <p:cNvPr id="8" name="Picture 7"/>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2" name="Rectangle 1"/>
          <p:cNvSpPr/>
          <p:nvPr/>
        </p:nvSpPr>
        <p:spPr>
          <a:xfrm>
            <a:off x="433675" y="1952218"/>
            <a:ext cx="137730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solidFill>
                  <a:schemeClr val="accent6">
                    <a:lumMod val="50000"/>
                  </a:schemeClr>
                </a:solidFill>
                <a:latin typeface="Arial Black"/>
                <a:cs typeface="Arial Black"/>
              </a:rPr>
              <a:t>MINUTES</a:t>
            </a:r>
            <a:endParaRPr lang="en-US" dirty="0">
              <a:solidFill>
                <a:schemeClr val="accent6">
                  <a:lumMod val="50000"/>
                </a:schemeClr>
              </a:solidFill>
              <a:latin typeface="Arial Black"/>
              <a:cs typeface="Arial Black"/>
            </a:endParaRPr>
          </a:p>
        </p:txBody>
      </p:sp>
      <p:pic>
        <p:nvPicPr>
          <p:cNvPr id="11" name="Picture 10"/>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61517" y="5047288"/>
            <a:ext cx="437092" cy="422522"/>
          </a:xfrm>
          <a:prstGeom prst="rect">
            <a:avLst/>
          </a:prstGeom>
        </p:spPr>
      </p:pic>
      <p:pic>
        <p:nvPicPr>
          <p:cNvPr id="12" name="Picture 11"/>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78413" y="3222708"/>
            <a:ext cx="437092" cy="422522"/>
          </a:xfrm>
          <a:prstGeom prst="rect">
            <a:avLst/>
          </a:prstGeom>
        </p:spPr>
      </p:pic>
    </p:spTree>
    <p:extLst>
      <p:ext uri="{BB962C8B-B14F-4D97-AF65-F5344CB8AC3E}">
        <p14:creationId xmlns:p14="http://schemas.microsoft.com/office/powerpoint/2010/main" val="701941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95276" y="397073"/>
            <a:ext cx="4570665" cy="1815882"/>
          </a:xfrm>
          <a:prstGeom prst="rect">
            <a:avLst/>
          </a:prstGeom>
        </p:spPr>
        <p:txBody>
          <a:bodyPr wrap="square">
            <a:spAutoFit/>
          </a:bodyPr>
          <a:lstStyle/>
          <a:p>
            <a:pPr>
              <a:spcBef>
                <a:spcPts val="1200"/>
              </a:spcBef>
            </a:pPr>
            <a:r>
              <a:rPr lang="en-GB" sz="2800" dirty="0"/>
              <a:t>Little wonder the FGBMFI Literal Vision was birthed during a night of agonizing earnest prayer.</a:t>
            </a:r>
          </a:p>
        </p:txBody>
      </p:sp>
      <p:sp>
        <p:nvSpPr>
          <p:cNvPr id="7" name="Rectangle 6"/>
          <p:cNvSpPr/>
          <p:nvPr/>
        </p:nvSpPr>
        <p:spPr>
          <a:xfrm>
            <a:off x="380999" y="2864943"/>
            <a:ext cx="5138615" cy="3693319"/>
          </a:xfrm>
          <a:prstGeom prst="rect">
            <a:avLst/>
          </a:prstGeom>
        </p:spPr>
        <p:txBody>
          <a:bodyPr wrap="square">
            <a:spAutoFit/>
          </a:bodyPr>
          <a:lstStyle/>
          <a:p>
            <a:pPr>
              <a:spcBef>
                <a:spcPts val="1200"/>
              </a:spcBef>
            </a:pPr>
            <a:r>
              <a:rPr lang="en-GB" sz="2800" dirty="0"/>
              <a:t>Whenever the Lord wants to revive his people, He first sets the hearts of men on fire with a prayer burden that consumes their beings and makes them restless until His will is done and His Kingdom comes. </a:t>
            </a:r>
            <a:endParaRPr lang="en-GB" sz="2800" dirty="0" smtClean="0"/>
          </a:p>
          <a:p>
            <a:pPr>
              <a:spcBef>
                <a:spcPts val="1200"/>
              </a:spcBef>
            </a:pPr>
            <a:r>
              <a:rPr lang="en-GB" sz="2800" dirty="0" smtClean="0"/>
              <a:t>(</a:t>
            </a:r>
            <a:r>
              <a:rPr lang="en-GB" sz="2800" dirty="0"/>
              <a:t>Acts 2:1-3)</a:t>
            </a:r>
          </a:p>
        </p:txBody>
      </p:sp>
      <p:pic>
        <p:nvPicPr>
          <p:cNvPr id="9" name="Picture 8"/>
          <p:cNvPicPr>
            <a:picLocks noChangeAspect="1"/>
          </p:cNvPicPr>
          <p:nvPr/>
        </p:nvPicPr>
        <p:blipFill>
          <a:blip r:embed="rId2"/>
          <a:stretch>
            <a:fillRect/>
          </a:stretch>
        </p:blipFill>
        <p:spPr>
          <a:xfrm>
            <a:off x="5973192" y="4892013"/>
            <a:ext cx="2812499" cy="160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5428760" y="2353390"/>
            <a:ext cx="3356931" cy="2677656"/>
          </a:xfrm>
          <a:prstGeom prst="rect">
            <a:avLst/>
          </a:prstGeom>
        </p:spPr>
        <p:txBody>
          <a:bodyPr wrap="square">
            <a:spAutoFit/>
          </a:bodyPr>
          <a:lstStyle/>
          <a:p>
            <a:pPr>
              <a:spcBef>
                <a:spcPts val="1200"/>
              </a:spcBef>
            </a:pPr>
            <a:r>
              <a:rPr lang="en-GB" sz="2800" dirty="0"/>
              <a:t>It should be obvious that for the vision to be sustained, the prayer altar must be kept alive and burning.</a:t>
            </a:r>
          </a:p>
        </p:txBody>
      </p:sp>
      <p:pic>
        <p:nvPicPr>
          <p:cNvPr id="11" name="Picture 10"/>
          <p:cNvPicPr>
            <a:picLocks noChangeAspect="1"/>
          </p:cNvPicPr>
          <p:nvPr/>
        </p:nvPicPr>
        <p:blipFill>
          <a:blip r:embed="rId3"/>
          <a:stretch>
            <a:fillRect/>
          </a:stretch>
        </p:blipFill>
        <p:spPr>
          <a:xfrm>
            <a:off x="480014" y="397073"/>
            <a:ext cx="2592809" cy="2592809"/>
          </a:xfrm>
          <a:prstGeom prst="rect">
            <a:avLst/>
          </a:prstGeom>
        </p:spPr>
      </p:pic>
      <p:pic>
        <p:nvPicPr>
          <p:cNvPr id="13" name="Picture 12"/>
          <p:cNvPicPr>
            <a:picLocks noChangeAspect="1"/>
          </p:cNvPicPr>
          <p:nvPr/>
        </p:nvPicPr>
        <p:blipFill rotWithShape="1">
          <a:blip r:embed="rId4"/>
          <a:srcRect l="28975" r="54371" b="12359"/>
          <a:stretch/>
        </p:blipFill>
        <p:spPr>
          <a:xfrm>
            <a:off x="1383880" y="1167258"/>
            <a:ext cx="806749" cy="1078461"/>
          </a:xfrm>
          <a:prstGeom prst="rect">
            <a:avLst/>
          </a:prstGeom>
        </p:spPr>
      </p:pic>
    </p:spTree>
    <p:extLst>
      <p:ext uri="{BB962C8B-B14F-4D97-AF65-F5344CB8AC3E}">
        <p14:creationId xmlns:p14="http://schemas.microsoft.com/office/powerpoint/2010/main" val="32656136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7285" y="4098289"/>
            <a:ext cx="8226536" cy="2246769"/>
          </a:xfrm>
          <a:prstGeom prst="rect">
            <a:avLst/>
          </a:prstGeom>
        </p:spPr>
        <p:txBody>
          <a:bodyPr wrap="square">
            <a:spAutoFit/>
          </a:bodyPr>
          <a:lstStyle/>
          <a:p>
            <a:r>
              <a:rPr lang="en-US" sz="2800" dirty="0"/>
              <a:t>“The</a:t>
            </a:r>
            <a:r>
              <a:rPr lang="en-US" sz="2800" b="1" dirty="0"/>
              <a:t> </a:t>
            </a:r>
            <a:r>
              <a:rPr lang="en-US" sz="2800" b="1" dirty="0">
                <a:solidFill>
                  <a:schemeClr val="accent6">
                    <a:lumMod val="50000"/>
                  </a:schemeClr>
                </a:solidFill>
              </a:rPr>
              <a:t>heartfelt</a:t>
            </a:r>
            <a:r>
              <a:rPr lang="en-US" sz="2800" b="1" dirty="0"/>
              <a:t> </a:t>
            </a:r>
            <a:r>
              <a:rPr lang="en-US" sz="2800" i="1" dirty="0"/>
              <a:t>and</a:t>
            </a:r>
            <a:r>
              <a:rPr lang="en-US" sz="2800" dirty="0"/>
              <a:t> </a:t>
            </a:r>
            <a:r>
              <a:rPr lang="en-US" sz="2800" b="1" dirty="0">
                <a:solidFill>
                  <a:srgbClr val="8D153C"/>
                </a:solidFill>
              </a:rPr>
              <a:t>persistent</a:t>
            </a:r>
            <a:r>
              <a:rPr lang="en-US" sz="2800" dirty="0"/>
              <a:t> prayer of a </a:t>
            </a:r>
            <a:r>
              <a:rPr lang="en-US" sz="2800" b="1" dirty="0">
                <a:solidFill>
                  <a:srgbClr val="8D153C"/>
                </a:solidFill>
              </a:rPr>
              <a:t>righteous</a:t>
            </a:r>
            <a:r>
              <a:rPr lang="en-US" sz="2800" dirty="0"/>
              <a:t> man (believer) can accomplish much [when put into action and made effective by God—it is dynamic and can have tremendous power].” James 5:16 (AMP)</a:t>
            </a:r>
          </a:p>
        </p:txBody>
      </p:sp>
      <p:sp>
        <p:nvSpPr>
          <p:cNvPr id="8" name="Rectangle 7"/>
          <p:cNvSpPr/>
          <p:nvPr/>
        </p:nvSpPr>
        <p:spPr>
          <a:xfrm>
            <a:off x="334036" y="2401854"/>
            <a:ext cx="5266664" cy="1384995"/>
          </a:xfrm>
          <a:prstGeom prst="rect">
            <a:avLst/>
          </a:prstGeom>
        </p:spPr>
        <p:txBody>
          <a:bodyPr wrap="square">
            <a:spAutoFit/>
          </a:bodyPr>
          <a:lstStyle/>
          <a:p>
            <a:r>
              <a:rPr lang="en-US" sz="2800" b="1" dirty="0"/>
              <a:t>“</a:t>
            </a:r>
            <a:r>
              <a:rPr lang="en-US" sz="2800" dirty="0"/>
              <a:t>Ask of me, and I shall give thee the heathen for </a:t>
            </a:r>
            <a:r>
              <a:rPr lang="en-US" sz="2800" dirty="0" err="1"/>
              <a:t>thine</a:t>
            </a:r>
            <a:r>
              <a:rPr lang="en-US" sz="2800" dirty="0"/>
              <a:t> inheritance</a:t>
            </a:r>
            <a:r>
              <a:rPr lang="mr-IN" sz="2800" dirty="0"/>
              <a:t>…</a:t>
            </a:r>
            <a:r>
              <a:rPr lang="en-US" sz="2800" dirty="0"/>
              <a:t>” Psalms 2:8 (KJV)</a:t>
            </a:r>
          </a:p>
        </p:txBody>
      </p:sp>
      <p:pic>
        <p:nvPicPr>
          <p:cNvPr id="11" name="Picture 10"/>
          <p:cNvPicPr>
            <a:picLocks noChangeAspect="1"/>
          </p:cNvPicPr>
          <p:nvPr/>
        </p:nvPicPr>
        <p:blipFill rotWithShape="1">
          <a:blip r:embed="rId2"/>
          <a:srcRect t="40964" b="52245"/>
          <a:stretch/>
        </p:blipFill>
        <p:spPr>
          <a:xfrm>
            <a:off x="238910" y="3684208"/>
            <a:ext cx="8728160" cy="414081"/>
          </a:xfrm>
          <a:prstGeom prst="rect">
            <a:avLst/>
          </a:prstGeom>
        </p:spPr>
      </p:pic>
      <p:pic>
        <p:nvPicPr>
          <p:cNvPr id="10" name="Picture 9"/>
          <p:cNvPicPr>
            <a:picLocks noChangeAspect="1"/>
          </p:cNvPicPr>
          <p:nvPr/>
        </p:nvPicPr>
        <p:blipFill>
          <a:blip r:embed="rId3"/>
          <a:stretch>
            <a:fillRect/>
          </a:stretch>
        </p:blipFill>
        <p:spPr>
          <a:xfrm>
            <a:off x="1761988" y="325661"/>
            <a:ext cx="1731727" cy="1995889"/>
          </a:xfrm>
          <a:prstGeom prst="rect">
            <a:avLst/>
          </a:prstGeom>
        </p:spPr>
      </p:pic>
      <p:pic>
        <p:nvPicPr>
          <p:cNvPr id="12" name="Picture 11"/>
          <p:cNvPicPr>
            <a:picLocks noChangeAspect="1"/>
          </p:cNvPicPr>
          <p:nvPr/>
        </p:nvPicPr>
        <p:blipFill>
          <a:blip r:embed="rId4">
            <a:duotone>
              <a:prstClr val="black"/>
              <a:schemeClr val="accent3">
                <a:tint val="45000"/>
                <a:satMod val="400000"/>
              </a:schemeClr>
            </a:duotone>
          </a:blip>
          <a:stretch>
            <a:fillRect/>
          </a:stretch>
        </p:blipFill>
        <p:spPr>
          <a:xfrm>
            <a:off x="659098" y="484399"/>
            <a:ext cx="993372" cy="1467819"/>
          </a:xfrm>
          <a:prstGeom prst="rect">
            <a:avLst/>
          </a:prstGeom>
        </p:spPr>
      </p:pic>
      <p:sp>
        <p:nvSpPr>
          <p:cNvPr id="13" name="Rectangle 12"/>
          <p:cNvSpPr/>
          <p:nvPr/>
        </p:nvSpPr>
        <p:spPr>
          <a:xfrm>
            <a:off x="433675" y="1952218"/>
            <a:ext cx="1377300" cy="369332"/>
          </a:xfrm>
          <a:prstGeom prst="rect">
            <a:avLst/>
          </a:prstGeom>
        </p:spPr>
        <p:txBody>
          <a:bodyPr wrap="none">
            <a:spAutoFit/>
          </a:bodyPr>
          <a:lstStyle/>
          <a:p>
            <a:r>
              <a:rPr lang="en-US" dirty="0" smtClean="0">
                <a:latin typeface="Arial Black"/>
                <a:cs typeface="Arial Black"/>
              </a:rPr>
              <a:t>MINUTES</a:t>
            </a:r>
            <a:endParaRPr lang="en-US" dirty="0">
              <a:latin typeface="Arial Black"/>
              <a:cs typeface="Arial Black"/>
            </a:endParaRPr>
          </a:p>
        </p:txBody>
      </p:sp>
      <p:sp>
        <p:nvSpPr>
          <p:cNvPr id="2" name="TextBox 1"/>
          <p:cNvSpPr txBox="1"/>
          <p:nvPr/>
        </p:nvSpPr>
        <p:spPr>
          <a:xfrm>
            <a:off x="6612633" y="375784"/>
            <a:ext cx="1718548" cy="492440"/>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600" b="0" i="0" u="none" strike="noStrike" cap="none" spc="0" normalizeH="0" baseline="0" dirty="0" smtClean="0">
                <a:ln>
                  <a:noFill/>
                </a:ln>
                <a:solidFill>
                  <a:srgbClr val="000000"/>
                </a:solidFill>
                <a:effectLst/>
                <a:uFillTx/>
                <a:latin typeface="Arial"/>
                <a:ea typeface="Arial"/>
                <a:cs typeface="Arial"/>
                <a:sym typeface="Arial"/>
              </a:rPr>
              <a:t>Be fervent </a:t>
            </a:r>
          </a:p>
        </p:txBody>
      </p:sp>
      <p:sp>
        <p:nvSpPr>
          <p:cNvPr id="14" name="TextBox 13"/>
          <p:cNvSpPr txBox="1"/>
          <p:nvPr/>
        </p:nvSpPr>
        <p:spPr>
          <a:xfrm>
            <a:off x="6432681" y="940344"/>
            <a:ext cx="2090943" cy="584773"/>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600" b="0" i="0" u="none" strike="noStrike" cap="none" spc="0" normalizeH="0" baseline="0" dirty="0" smtClean="0">
                <a:ln>
                  <a:noFill/>
                </a:ln>
                <a:solidFill>
                  <a:srgbClr val="000000"/>
                </a:solidFill>
                <a:effectLst/>
                <a:uFillTx/>
                <a:latin typeface="Arial"/>
                <a:ea typeface="Arial"/>
                <a:cs typeface="Arial"/>
                <a:sym typeface="Arial"/>
              </a:rPr>
              <a:t>Be persisten</a:t>
            </a:r>
            <a:r>
              <a:rPr kumimoji="0" lang="en-GB" sz="3200" b="0" i="0" u="none" strike="noStrike" cap="none" spc="0" normalizeH="0" baseline="0" dirty="0" smtClean="0">
                <a:ln>
                  <a:noFill/>
                </a:ln>
                <a:solidFill>
                  <a:srgbClr val="000000"/>
                </a:solidFill>
                <a:effectLst/>
                <a:uFillTx/>
                <a:latin typeface="Arial"/>
                <a:ea typeface="Arial"/>
                <a:cs typeface="Arial"/>
                <a:sym typeface="Arial"/>
              </a:rPr>
              <a:t>t </a:t>
            </a:r>
          </a:p>
        </p:txBody>
      </p:sp>
      <p:sp>
        <p:nvSpPr>
          <p:cNvPr id="15" name="TextBox 14"/>
          <p:cNvSpPr txBox="1"/>
          <p:nvPr/>
        </p:nvSpPr>
        <p:spPr>
          <a:xfrm>
            <a:off x="6286500" y="1584953"/>
            <a:ext cx="2370814" cy="492440"/>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600" b="0" i="0" u="none" strike="noStrike" cap="none" spc="0" normalizeH="0" baseline="0" dirty="0" smtClean="0">
                <a:ln>
                  <a:noFill/>
                </a:ln>
                <a:solidFill>
                  <a:srgbClr val="000000"/>
                </a:solidFill>
                <a:effectLst/>
                <a:uFillTx/>
                <a:latin typeface="Arial"/>
                <a:ea typeface="Arial"/>
                <a:cs typeface="Arial"/>
                <a:sym typeface="Arial"/>
              </a:rPr>
              <a:t> Stay in</a:t>
            </a:r>
            <a:r>
              <a:rPr kumimoji="0" lang="en-GB" sz="2600" b="0" i="0" u="none" strike="noStrike" cap="none" spc="0" normalizeH="0" dirty="0" smtClean="0">
                <a:ln>
                  <a:noFill/>
                </a:ln>
                <a:solidFill>
                  <a:srgbClr val="000000"/>
                </a:solidFill>
                <a:effectLst/>
                <a:uFillTx/>
                <a:latin typeface="Arial"/>
                <a:ea typeface="Arial"/>
                <a:cs typeface="Arial"/>
                <a:sym typeface="Arial"/>
              </a:rPr>
              <a:t> His will</a:t>
            </a:r>
            <a:r>
              <a:rPr kumimoji="0" lang="en-GB" sz="2600" b="0" i="0" u="none" strike="noStrike" cap="none" spc="0" normalizeH="0" baseline="0" dirty="0" smtClean="0">
                <a:ln>
                  <a:noFill/>
                </a:ln>
                <a:solidFill>
                  <a:srgbClr val="000000"/>
                </a:solidFill>
                <a:effectLst/>
                <a:uFillTx/>
                <a:latin typeface="Arial"/>
                <a:ea typeface="Arial"/>
                <a:cs typeface="Arial"/>
                <a:sym typeface="Arial"/>
              </a:rPr>
              <a:t> </a:t>
            </a:r>
          </a:p>
        </p:txBody>
      </p:sp>
    </p:spTree>
    <p:extLst>
      <p:ext uri="{BB962C8B-B14F-4D97-AF65-F5344CB8AC3E}">
        <p14:creationId xmlns:p14="http://schemas.microsoft.com/office/powerpoint/2010/main" val="1809175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55"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childTnLst>
                          </p:cTn>
                        </p:par>
                        <p:par>
                          <p:cTn id="30" fill="hold">
                            <p:stCondLst>
                              <p:cond delay="2000"/>
                            </p:stCondLst>
                            <p:childTnLst>
                              <p:par>
                                <p:cTn id="31" presetID="55"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3654" y="2697225"/>
            <a:ext cx="2557631"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1. Connect</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
        <p:nvSpPr>
          <p:cNvPr id="11" name="TextBox 10"/>
          <p:cNvSpPr txBox="1"/>
          <p:nvPr/>
        </p:nvSpPr>
        <p:spPr>
          <a:xfrm>
            <a:off x="1667420" y="3479833"/>
            <a:ext cx="3679009"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2. Communicate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
        <p:nvSpPr>
          <p:cNvPr id="12" name="TextBox 11"/>
          <p:cNvSpPr txBox="1"/>
          <p:nvPr/>
        </p:nvSpPr>
        <p:spPr>
          <a:xfrm>
            <a:off x="4358351" y="4266543"/>
            <a:ext cx="1979222"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3. Model</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
        <p:nvSpPr>
          <p:cNvPr id="13" name="TextBox 12"/>
          <p:cNvSpPr txBox="1"/>
          <p:nvPr/>
        </p:nvSpPr>
        <p:spPr>
          <a:xfrm>
            <a:off x="5598582" y="5035982"/>
            <a:ext cx="2080584"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4</a:t>
            </a: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 Invite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
        <p:nvSpPr>
          <p:cNvPr id="14" name="TextBox 13"/>
          <p:cNvSpPr txBox="1"/>
          <p:nvPr/>
        </p:nvSpPr>
        <p:spPr>
          <a:xfrm>
            <a:off x="6760031" y="5790192"/>
            <a:ext cx="1849950"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5</a:t>
            </a: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 Share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15" name="Picture 14"/>
          <p:cNvPicPr>
            <a:picLocks noChangeAspect="1"/>
          </p:cNvPicPr>
          <p:nvPr/>
        </p:nvPicPr>
        <p:blipFill>
          <a:blip r:embed="rId2">
            <a:duotone>
              <a:schemeClr val="bg2">
                <a:shade val="45000"/>
                <a:satMod val="135000"/>
              </a:schemeClr>
              <a:prstClr val="white"/>
            </a:duotone>
          </a:blip>
          <a:stretch>
            <a:fillRect/>
          </a:stretch>
        </p:blipFill>
        <p:spPr>
          <a:xfrm rot="513887">
            <a:off x="1042242" y="235927"/>
            <a:ext cx="3340783" cy="2302870"/>
          </a:xfrm>
          <a:prstGeom prst="rect">
            <a:avLst/>
          </a:prstGeom>
        </p:spPr>
      </p:pic>
      <p:pic>
        <p:nvPicPr>
          <p:cNvPr id="10" name="Picture 9"/>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2" name="TextBox 1"/>
          <p:cNvSpPr txBox="1"/>
          <p:nvPr/>
        </p:nvSpPr>
        <p:spPr>
          <a:xfrm rot="21080906">
            <a:off x="5346429" y="1387362"/>
            <a:ext cx="2981142" cy="1015661"/>
          </a:xfrm>
          <a:prstGeom prst="rect">
            <a:avLst/>
          </a:prstGeom>
          <a:noFill/>
          <a:ln w="12700" cap="flat">
            <a:solidFill>
              <a:srgbClr val="C10C13"/>
            </a:solidFill>
            <a:miter lim="400000"/>
          </a:ln>
          <a:effectLst/>
          <a:scene3d>
            <a:camera prst="orthographicFront"/>
            <a:lightRig rig="threePt" dir="t"/>
          </a:scene3d>
          <a:sp3d>
            <a:bevelT prst="relaxedInse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smtClean="0">
                <a:ln>
                  <a:noFill/>
                </a:ln>
                <a:solidFill>
                  <a:srgbClr val="000000"/>
                </a:solidFill>
                <a:effectLst/>
                <a:uFillTx/>
                <a:latin typeface="Arial"/>
                <a:ea typeface="Arial"/>
                <a:cs typeface="Arial"/>
                <a:sym typeface="Arial"/>
              </a:rPr>
              <a:t>Don’t just sit there doing</a:t>
            </a:r>
            <a:r>
              <a:rPr kumimoji="0" lang="en-GB" sz="2800" b="0" i="0" u="none" strike="noStrike" cap="none" spc="0" normalizeH="0" dirty="0" smtClean="0">
                <a:ln>
                  <a:noFill/>
                </a:ln>
                <a:solidFill>
                  <a:srgbClr val="000000"/>
                </a:solidFill>
                <a:effectLst/>
                <a:uFillTx/>
                <a:latin typeface="Arial"/>
                <a:ea typeface="Arial"/>
                <a:cs typeface="Arial"/>
                <a:sym typeface="Arial"/>
              </a:rPr>
              <a:t> </a:t>
            </a:r>
            <a:r>
              <a:rPr kumimoji="0" lang="en-GB" sz="3200" b="0" i="0" u="none" strike="noStrike" cap="none" spc="0" normalizeH="0" dirty="0" smtClean="0">
                <a:ln>
                  <a:noFill/>
                </a:ln>
                <a:solidFill>
                  <a:srgbClr val="000000"/>
                </a:solidFill>
                <a:effectLst/>
                <a:uFillTx/>
                <a:latin typeface="Arial"/>
                <a:ea typeface="Arial"/>
                <a:cs typeface="Arial"/>
                <a:sym typeface="Arial"/>
              </a:rPr>
              <a:t>NOTHING</a:t>
            </a:r>
            <a:endParaRPr kumimoji="0" lang="en-GB" sz="3200" b="0" i="0" u="none" strike="noStrike" cap="none" spc="0" normalizeH="0" baseline="0" dirty="0">
              <a:ln>
                <a:noFill/>
              </a:ln>
              <a:solidFill>
                <a:srgbClr val="000000"/>
              </a:solidFill>
              <a:effectLst/>
              <a:uFillTx/>
              <a:latin typeface="Arial"/>
              <a:ea typeface="Arial"/>
              <a:cs typeface="Arial"/>
              <a:sym typeface="Aria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766"/>
          <a:stretch/>
        </p:blipFill>
        <p:spPr>
          <a:xfrm rot="21015794">
            <a:off x="1652469" y="4846445"/>
            <a:ext cx="1712508" cy="1276770"/>
          </a:xfrm>
          <a:prstGeom prst="rect">
            <a:avLst/>
          </a:prstGeom>
        </p:spPr>
      </p:pic>
    </p:spTree>
    <p:extLst>
      <p:ext uri="{BB962C8B-B14F-4D97-AF65-F5344CB8AC3E}">
        <p14:creationId xmlns:p14="http://schemas.microsoft.com/office/powerpoint/2010/main" val="24088888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0.70"/>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strVal val="#ppt_w*0.70"/>
                                          </p:val>
                                        </p:tav>
                                        <p:tav tm="100000">
                                          <p:val>
                                            <p:strVal val="#ppt_w"/>
                                          </p:val>
                                        </p:tav>
                                      </p:tavLst>
                                    </p:anim>
                                    <p:anim calcmode="lin" valueType="num">
                                      <p:cBhvr>
                                        <p:cTn id="48" dur="1000" fill="hold"/>
                                        <p:tgtEl>
                                          <p:spTgt spid="14"/>
                                        </p:tgtEl>
                                        <p:attrNameLst>
                                          <p:attrName>ppt_h</p:attrName>
                                        </p:attrNameLst>
                                      </p:cBhvr>
                                      <p:tavLst>
                                        <p:tav tm="0">
                                          <p:val>
                                            <p:strVal val="#ppt_h"/>
                                          </p:val>
                                        </p:tav>
                                        <p:tav tm="100000">
                                          <p:val>
                                            <p:strVal val="#ppt_h"/>
                                          </p:val>
                                        </p:tav>
                                      </p:tavLst>
                                    </p:anim>
                                    <p:animEffect transition="in" filter="fade">
                                      <p:cBhvr>
                                        <p:cTn id="49" dur="10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3" presetClass="entr" presetSubtype="16"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697" y="3722994"/>
            <a:ext cx="4116522" cy="193899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Look for</a:t>
            </a:r>
            <a:r>
              <a:rPr kumimoji="0" lang="en-US" sz="3000" b="0" i="0" u="none" strike="noStrike" cap="none" spc="0" normalizeH="0" dirty="0">
                <a:ln>
                  <a:noFill/>
                </a:ln>
                <a:solidFill>
                  <a:srgbClr val="000000"/>
                </a:solidFill>
                <a:effectLst/>
                <a:uFillTx/>
                <a:latin typeface="Arial"/>
                <a:ea typeface="Arial"/>
                <a:cs typeface="Arial"/>
                <a:sym typeface="Arial"/>
              </a:rPr>
              <a:t> common grounds </a:t>
            </a:r>
            <a:r>
              <a:rPr kumimoji="0" lang="mr-IN" sz="3000" b="0" i="0" u="none" strike="noStrike" cap="none" spc="0" normalizeH="0" dirty="0">
                <a:ln>
                  <a:noFill/>
                </a:ln>
                <a:solidFill>
                  <a:srgbClr val="000000"/>
                </a:solidFill>
                <a:effectLst/>
                <a:uFillTx/>
                <a:latin typeface="Arial"/>
                <a:ea typeface="Arial"/>
                <a:cs typeface="Arial"/>
                <a:sym typeface="Arial"/>
              </a:rPr>
              <a:t>–</a:t>
            </a:r>
            <a:r>
              <a:rPr kumimoji="0" lang="en-US" sz="3000" b="0" i="0" u="none" strike="noStrike" cap="none" spc="0" normalizeH="0" dirty="0">
                <a:ln>
                  <a:noFill/>
                </a:ln>
                <a:solidFill>
                  <a:srgbClr val="000000"/>
                </a:solidFill>
                <a:effectLst/>
                <a:uFillTx/>
                <a:latin typeface="Arial"/>
                <a:ea typeface="Arial"/>
                <a:cs typeface="Arial"/>
                <a:sym typeface="Arial"/>
              </a:rPr>
              <a:t> family, work, </a:t>
            </a:r>
            <a:r>
              <a:rPr lang="en-US" sz="3000" dirty="0">
                <a:solidFill>
                  <a:srgbClr val="000000"/>
                </a:solidFill>
                <a:latin typeface="Arial"/>
                <a:ea typeface="Arial"/>
                <a:cs typeface="Arial"/>
              </a:rPr>
              <a:t>sports, economy, </a:t>
            </a:r>
            <a:r>
              <a:rPr lang="en-US" sz="3000" dirty="0" err="1">
                <a:solidFill>
                  <a:srgbClr val="000000"/>
                </a:solidFill>
                <a:latin typeface="Arial"/>
                <a:ea typeface="Arial"/>
                <a:cs typeface="Arial"/>
              </a:rPr>
              <a:t>etc</a:t>
            </a:r>
            <a:r>
              <a:rPr lang="en-US" sz="3000" dirty="0">
                <a:solidFill>
                  <a:srgbClr val="000000"/>
                </a:solidFill>
                <a:latin typeface="Arial"/>
                <a:ea typeface="Arial"/>
                <a:cs typeface="Arial"/>
              </a:rPr>
              <a:t> to speak about. </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sp>
        <p:nvSpPr>
          <p:cNvPr id="16" name="TextBox 15"/>
          <p:cNvSpPr txBox="1"/>
          <p:nvPr/>
        </p:nvSpPr>
        <p:spPr>
          <a:xfrm>
            <a:off x="655047" y="2630429"/>
            <a:ext cx="3764373" cy="55399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Be warm and friendly</a:t>
            </a:r>
          </a:p>
        </p:txBody>
      </p:sp>
      <p:sp>
        <p:nvSpPr>
          <p:cNvPr id="17" name="TextBox 16"/>
          <p:cNvSpPr txBox="1"/>
          <p:nvPr/>
        </p:nvSpPr>
        <p:spPr>
          <a:xfrm>
            <a:off x="5020037" y="2578620"/>
            <a:ext cx="3233389" cy="1015661"/>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Be</a:t>
            </a:r>
            <a:r>
              <a:rPr kumimoji="0" lang="en-US" sz="3000" b="0" i="0" u="none" strike="noStrike" cap="none" spc="0" normalizeH="0" dirty="0">
                <a:ln>
                  <a:noFill/>
                </a:ln>
                <a:solidFill>
                  <a:srgbClr val="000000"/>
                </a:solidFill>
                <a:effectLst/>
                <a:uFillTx/>
                <a:latin typeface="Arial"/>
                <a:ea typeface="Arial"/>
                <a:cs typeface="Arial"/>
                <a:sym typeface="Arial"/>
              </a:rPr>
              <a:t> a friend. Avoid judging them. </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sp>
        <p:nvSpPr>
          <p:cNvPr id="8" name="TextBox 7"/>
          <p:cNvSpPr txBox="1"/>
          <p:nvPr/>
        </p:nvSpPr>
        <p:spPr>
          <a:xfrm>
            <a:off x="4996233" y="3739876"/>
            <a:ext cx="3961564" cy="193899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Attend professional and community association meetings,</a:t>
            </a:r>
            <a:r>
              <a:rPr kumimoji="0" lang="en-US" sz="3000" b="0" i="0" u="none" strike="noStrike" cap="none" spc="0" normalizeH="0" dirty="0">
                <a:ln>
                  <a:noFill/>
                </a:ln>
                <a:solidFill>
                  <a:srgbClr val="000000"/>
                </a:solidFill>
                <a:effectLst/>
                <a:uFillTx/>
                <a:latin typeface="Arial"/>
                <a:ea typeface="Arial"/>
                <a:cs typeface="Arial"/>
                <a:sym typeface="Arial"/>
              </a:rPr>
              <a:t> etc.</a:t>
            </a:r>
            <a:r>
              <a:rPr kumimoji="0" lang="en-US" sz="3000" b="0" i="0" u="none" strike="noStrike" cap="none" spc="0" normalizeH="0" baseline="0" dirty="0">
                <a:ln>
                  <a:noFill/>
                </a:ln>
                <a:solidFill>
                  <a:srgbClr val="000000"/>
                </a:solidFill>
                <a:effectLst/>
                <a:uFillTx/>
                <a:latin typeface="Arial"/>
                <a:ea typeface="Arial"/>
                <a:cs typeface="Arial"/>
                <a:sym typeface="Arial"/>
              </a:rPr>
              <a:t> </a:t>
            </a:r>
          </a:p>
        </p:txBody>
      </p:sp>
      <p:pic>
        <p:nvPicPr>
          <p:cNvPr id="11" name="Picture 10"/>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2" name="Picture 11"/>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3" name="TextBox 12"/>
          <p:cNvSpPr txBox="1"/>
          <p:nvPr/>
        </p:nvSpPr>
        <p:spPr>
          <a:xfrm>
            <a:off x="5943600" y="661219"/>
            <a:ext cx="2871653"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1. Connect</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
        <p:nvSpPr>
          <p:cNvPr id="3" name="Rectangle 2"/>
          <p:cNvSpPr/>
          <p:nvPr/>
        </p:nvSpPr>
        <p:spPr>
          <a:xfrm>
            <a:off x="503977" y="5722495"/>
            <a:ext cx="8127546" cy="707886"/>
          </a:xfrm>
          <a:prstGeom prst="rect">
            <a:avLst/>
          </a:prstGeom>
        </p:spPr>
        <p:txBody>
          <a:bodyPr wrap="none">
            <a:spAutoFit/>
          </a:bodyPr>
          <a:lstStyle/>
          <a:p>
            <a:r>
              <a:rPr lang="en-US" sz="4000" dirty="0">
                <a:solidFill>
                  <a:srgbClr val="000090"/>
                </a:solidFill>
                <a:latin typeface="Arial Black" panose="020B0A04020102020204" pitchFamily="34" charset="0"/>
                <a:cs typeface="Arial" panose="020B0604020202020204" pitchFamily="34" charset="0"/>
              </a:rPr>
              <a:t>Be where the prospects are.</a:t>
            </a:r>
          </a:p>
        </p:txBody>
      </p:sp>
      <p:pic>
        <p:nvPicPr>
          <p:cNvPr id="4" name="Picture 3"/>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285431" y="3792141"/>
            <a:ext cx="437092" cy="422522"/>
          </a:xfrm>
          <a:prstGeom prst="rect">
            <a:avLst/>
          </a:prstGeom>
        </p:spPr>
      </p:pic>
      <p:pic>
        <p:nvPicPr>
          <p:cNvPr id="18" name="Picture 17"/>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622963" y="2706830"/>
            <a:ext cx="437092" cy="422522"/>
          </a:xfrm>
          <a:prstGeom prst="rect">
            <a:avLst/>
          </a:prstGeom>
        </p:spPr>
      </p:pic>
      <p:pic>
        <p:nvPicPr>
          <p:cNvPr id="19" name="Picture 18"/>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85431" y="2701392"/>
            <a:ext cx="437092" cy="422522"/>
          </a:xfrm>
          <a:prstGeom prst="rect">
            <a:avLst/>
          </a:prstGeom>
        </p:spPr>
      </p:pic>
      <p:pic>
        <p:nvPicPr>
          <p:cNvPr id="21" name="Picture 20"/>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637943" y="3788310"/>
            <a:ext cx="437092" cy="422522"/>
          </a:xfrm>
          <a:prstGeom prst="rect">
            <a:avLst/>
          </a:prstGeom>
        </p:spPr>
      </p:pic>
    </p:spTree>
    <p:extLst>
      <p:ext uri="{BB962C8B-B14F-4D97-AF65-F5344CB8AC3E}">
        <p14:creationId xmlns:p14="http://schemas.microsoft.com/office/powerpoint/2010/main" val="9518936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heckerboard(across)">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heckerboard(across)">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8" grpId="0" animBg="1"/>
      <p:bldP spid="13"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985" y="2733263"/>
            <a:ext cx="7531572" cy="1015661"/>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a:solidFill>
                  <a:srgbClr val="000000"/>
                </a:solidFill>
                <a:latin typeface="Arial"/>
                <a:ea typeface="Arial"/>
                <a:cs typeface="Arial"/>
              </a:rPr>
              <a:t>Avoid positioning yourself as having answers to all their questions. Just listen.</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sp>
        <p:nvSpPr>
          <p:cNvPr id="16" name="TextBox 15"/>
          <p:cNvSpPr txBox="1"/>
          <p:nvPr/>
        </p:nvSpPr>
        <p:spPr>
          <a:xfrm>
            <a:off x="3230420" y="2021220"/>
            <a:ext cx="4829106" cy="55399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Listen more than</a:t>
            </a:r>
            <a:r>
              <a:rPr kumimoji="0" lang="en-US" sz="3000" b="0" i="0" u="none" strike="noStrike" cap="none" spc="0" normalizeH="0" dirty="0">
                <a:ln>
                  <a:noFill/>
                </a:ln>
                <a:solidFill>
                  <a:srgbClr val="000000"/>
                </a:solidFill>
                <a:effectLst/>
                <a:uFillTx/>
                <a:latin typeface="Arial"/>
                <a:ea typeface="Arial"/>
                <a:cs typeface="Arial"/>
                <a:sym typeface="Arial"/>
              </a:rPr>
              <a:t> you speak</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sp>
        <p:nvSpPr>
          <p:cNvPr id="9" name="TextBox 8"/>
          <p:cNvSpPr txBox="1"/>
          <p:nvPr/>
        </p:nvSpPr>
        <p:spPr>
          <a:xfrm>
            <a:off x="808777" y="5570918"/>
            <a:ext cx="7755866" cy="95410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000000"/>
                </a:solidFill>
                <a:latin typeface="Arial"/>
                <a:ea typeface="Arial"/>
                <a:cs typeface="Arial"/>
              </a:rPr>
              <a:t>Don’t </a:t>
            </a:r>
            <a:r>
              <a:rPr lang="en-US" sz="2800" dirty="0" smtClean="0">
                <a:solidFill>
                  <a:srgbClr val="000000"/>
                </a:solidFill>
                <a:latin typeface="Arial"/>
                <a:ea typeface="Arial"/>
                <a:cs typeface="Arial"/>
              </a:rPr>
              <a:t>barge </a:t>
            </a:r>
            <a:r>
              <a:rPr lang="en-US" sz="2800" dirty="0">
                <a:solidFill>
                  <a:srgbClr val="000000"/>
                </a:solidFill>
                <a:latin typeface="Arial"/>
                <a:ea typeface="Arial"/>
                <a:cs typeface="Arial"/>
              </a:rPr>
              <a:t>into their lives. Ask for permission to pray or share a thought</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a:off x="828656" y="4097351"/>
            <a:ext cx="7686999" cy="138499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Show courtesy and</a:t>
            </a:r>
            <a:r>
              <a:rPr kumimoji="0" lang="en-US" sz="2800" b="0" i="0" u="none" strike="noStrike" cap="none" spc="0" normalizeH="0" dirty="0">
                <a:ln>
                  <a:noFill/>
                </a:ln>
                <a:solidFill>
                  <a:srgbClr val="000000"/>
                </a:solidFill>
                <a:effectLst/>
                <a:uFillTx/>
                <a:latin typeface="Arial"/>
                <a:ea typeface="Arial"/>
                <a:cs typeface="Arial"/>
                <a:sym typeface="Arial"/>
              </a:rPr>
              <a:t> respect. </a:t>
            </a:r>
            <a:r>
              <a:rPr kumimoji="0" lang="en-US" sz="2800" b="0" i="0" u="none" strike="noStrike" cap="none" spc="0" normalizeH="0" baseline="0" dirty="0">
                <a:ln>
                  <a:noFill/>
                </a:ln>
                <a:solidFill>
                  <a:srgbClr val="000000"/>
                </a:solidFill>
                <a:effectLst/>
                <a:uFillTx/>
                <a:latin typeface="Arial"/>
                <a:ea typeface="Arial"/>
                <a:cs typeface="Arial"/>
                <a:sym typeface="Arial"/>
              </a:rPr>
              <a:t>Avoid turn offs </a:t>
            </a:r>
            <a:r>
              <a:rPr kumimoji="0" lang="mr-IN" sz="2800" b="0" i="0" u="none" strike="noStrike" cap="none" spc="0" normalizeH="0" baseline="0" dirty="0">
                <a:ln>
                  <a:noFill/>
                </a:ln>
                <a:solidFill>
                  <a:srgbClr val="000000"/>
                </a:solidFill>
                <a:effectLst/>
                <a:uFillTx/>
                <a:latin typeface="Arial"/>
                <a:ea typeface="Arial"/>
                <a:cs typeface="Arial"/>
                <a:sym typeface="Arial"/>
              </a:rPr>
              <a:t>–</a:t>
            </a:r>
            <a:r>
              <a:rPr kumimoji="0" lang="en-US" sz="2800" b="0" i="0" u="none" strike="noStrike" cap="none" spc="0" normalizeH="0" baseline="0" dirty="0">
                <a:ln>
                  <a:noFill/>
                </a:ln>
                <a:solidFill>
                  <a:srgbClr val="000000"/>
                </a:solidFill>
                <a:effectLst/>
                <a:uFillTx/>
                <a:latin typeface="Arial"/>
                <a:ea typeface="Arial"/>
                <a:cs typeface="Arial"/>
                <a:sym typeface="Arial"/>
              </a:rPr>
              <a:t> </a:t>
            </a:r>
            <a:r>
              <a:rPr kumimoji="0" lang="en-US" sz="2800" b="0" i="0" u="none" strike="noStrike" cap="none" spc="0" normalizeH="0" baseline="0">
                <a:ln>
                  <a:noFill/>
                </a:ln>
                <a:solidFill>
                  <a:srgbClr val="000000"/>
                </a:solidFill>
                <a:effectLst/>
                <a:uFillTx/>
                <a:latin typeface="Arial"/>
                <a:ea typeface="Arial"/>
                <a:cs typeface="Arial"/>
                <a:sym typeface="Arial"/>
              </a:rPr>
              <a:t>words</a:t>
            </a:r>
            <a:r>
              <a:rPr kumimoji="0" lang="en-US" sz="2800" b="0" i="0" u="none" strike="noStrike" cap="none" spc="0" normalizeH="0">
                <a:ln>
                  <a:noFill/>
                </a:ln>
                <a:solidFill>
                  <a:srgbClr val="000000"/>
                </a:solidFill>
                <a:effectLst/>
                <a:uFillTx/>
                <a:latin typeface="Arial"/>
                <a:ea typeface="Arial"/>
                <a:cs typeface="Arial"/>
                <a:sym typeface="Arial"/>
              </a:rPr>
              <a:t> </a:t>
            </a:r>
            <a:r>
              <a:rPr kumimoji="0" lang="en-US" sz="2800" b="0" i="0" u="none" strike="noStrike" cap="none" spc="0" normalizeH="0" smtClean="0">
                <a:ln>
                  <a:noFill/>
                </a:ln>
                <a:solidFill>
                  <a:srgbClr val="000000"/>
                </a:solidFill>
                <a:effectLst/>
                <a:uFillTx/>
                <a:latin typeface="Arial"/>
                <a:ea typeface="Arial"/>
                <a:cs typeface="Arial"/>
                <a:sym typeface="Arial"/>
              </a:rPr>
              <a:t>or </a:t>
            </a:r>
            <a:r>
              <a:rPr kumimoji="0" lang="en-US" sz="2800" b="0" i="0" u="none" strike="noStrike" cap="none" spc="0" normalizeH="0" dirty="0">
                <a:ln>
                  <a:noFill/>
                </a:ln>
                <a:solidFill>
                  <a:srgbClr val="000000"/>
                </a:solidFill>
                <a:effectLst/>
                <a:uFillTx/>
                <a:latin typeface="Arial"/>
                <a:ea typeface="Arial"/>
                <a:cs typeface="Arial"/>
                <a:sym typeface="Arial"/>
              </a:rPr>
              <a:t>gestures that are offensive to the </a:t>
            </a:r>
            <a:r>
              <a:rPr kumimoji="0" lang="en-US" sz="2800" b="0" i="0" u="none" strike="noStrike" cap="none" spc="0" normalizeH="0" dirty="0" smtClean="0">
                <a:ln>
                  <a:noFill/>
                </a:ln>
                <a:solidFill>
                  <a:srgbClr val="000000"/>
                </a:solidFill>
                <a:effectLst/>
                <a:uFillTx/>
                <a:latin typeface="Arial"/>
                <a:ea typeface="Arial"/>
                <a:cs typeface="Arial"/>
                <a:sym typeface="Arial"/>
              </a:rPr>
              <a:t>prospects</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13" name="Picture 12"/>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4" name="Picture 13"/>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7" name="TextBox 16"/>
          <p:cNvSpPr txBox="1"/>
          <p:nvPr/>
        </p:nvSpPr>
        <p:spPr>
          <a:xfrm>
            <a:off x="4885634" y="761241"/>
            <a:ext cx="3679009"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2. Communicate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20" name="Picture 19"/>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793328" y="2127509"/>
            <a:ext cx="437092" cy="422522"/>
          </a:xfrm>
          <a:prstGeom prst="rect">
            <a:avLst/>
          </a:prstGeom>
        </p:spPr>
      </p:pic>
      <p:pic>
        <p:nvPicPr>
          <p:cNvPr id="21" name="Picture 20"/>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37831" y="2853792"/>
            <a:ext cx="437092" cy="422522"/>
          </a:xfrm>
          <a:prstGeom prst="rect">
            <a:avLst/>
          </a:prstGeom>
        </p:spPr>
      </p:pic>
      <p:pic>
        <p:nvPicPr>
          <p:cNvPr id="22" name="Picture 21"/>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0125" y="4166484"/>
            <a:ext cx="437092" cy="422522"/>
          </a:xfrm>
          <a:prstGeom prst="rect">
            <a:avLst/>
          </a:prstGeom>
        </p:spPr>
      </p:pic>
      <p:pic>
        <p:nvPicPr>
          <p:cNvPr id="23" name="Picture 22"/>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0125" y="5625449"/>
            <a:ext cx="437092" cy="422522"/>
          </a:xfrm>
          <a:prstGeom prst="rect">
            <a:avLst/>
          </a:prstGeom>
        </p:spPr>
      </p:pic>
    </p:spTree>
    <p:extLst>
      <p:ext uri="{BB962C8B-B14F-4D97-AF65-F5344CB8AC3E}">
        <p14:creationId xmlns:p14="http://schemas.microsoft.com/office/powerpoint/2010/main" val="3162759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heckerboard(across)">
                                      <p:cBhvr>
                                        <p:cTn id="15" dur="500"/>
                                        <p:tgtEl>
                                          <p:spTgt spid="2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198" y="3781368"/>
            <a:ext cx="7753602" cy="1754324"/>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700" dirty="0">
                <a:solidFill>
                  <a:srgbClr val="000000"/>
                </a:solidFill>
                <a:latin typeface="Arial"/>
                <a:ea typeface="Arial"/>
                <a:cs typeface="Arial"/>
              </a:rPr>
              <a:t>Ask questions to make them speak. When appropriate, ask questions like; “Are you happy with your </a:t>
            </a:r>
            <a:r>
              <a:rPr lang="en-US" sz="2700" dirty="0" smtClean="0">
                <a:solidFill>
                  <a:srgbClr val="000000"/>
                </a:solidFill>
                <a:latin typeface="Arial"/>
                <a:ea typeface="Arial"/>
                <a:cs typeface="Arial"/>
              </a:rPr>
              <a:t>life?” </a:t>
            </a:r>
            <a:r>
              <a:rPr lang="en-US" sz="2700" dirty="0">
                <a:solidFill>
                  <a:srgbClr val="000000"/>
                </a:solidFill>
                <a:latin typeface="Arial"/>
                <a:ea typeface="Arial"/>
                <a:cs typeface="Arial"/>
              </a:rPr>
              <a:t>or </a:t>
            </a:r>
            <a:r>
              <a:rPr lang="en-US" sz="2700" dirty="0" smtClean="0">
                <a:solidFill>
                  <a:srgbClr val="000000"/>
                </a:solidFill>
                <a:latin typeface="Arial"/>
                <a:ea typeface="Arial"/>
                <a:cs typeface="Arial"/>
              </a:rPr>
              <a:t>“What would you like us to pray together about?”</a:t>
            </a:r>
            <a:endParaRPr kumimoji="0" lang="en-US" sz="2700" b="0" i="0" u="none" strike="noStrike" cap="none" spc="0" normalizeH="0" baseline="0" dirty="0">
              <a:ln>
                <a:noFill/>
              </a:ln>
              <a:solidFill>
                <a:srgbClr val="000000"/>
              </a:solidFill>
              <a:effectLst/>
              <a:uFillTx/>
              <a:latin typeface="Arial"/>
              <a:ea typeface="Arial"/>
              <a:cs typeface="Arial"/>
              <a:sym typeface="Arial"/>
            </a:endParaRPr>
          </a:p>
        </p:txBody>
      </p:sp>
      <p:sp>
        <p:nvSpPr>
          <p:cNvPr id="16" name="TextBox 15"/>
          <p:cNvSpPr txBox="1"/>
          <p:nvPr/>
        </p:nvSpPr>
        <p:spPr>
          <a:xfrm>
            <a:off x="933199" y="2765707"/>
            <a:ext cx="7427029" cy="1015661"/>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Avoid attacking their tribal or religious values. Rather, try and understand them.</a:t>
            </a:r>
          </a:p>
        </p:txBody>
      </p:sp>
      <p:sp>
        <p:nvSpPr>
          <p:cNvPr id="9" name="TextBox 8"/>
          <p:cNvSpPr txBox="1"/>
          <p:nvPr/>
        </p:nvSpPr>
        <p:spPr>
          <a:xfrm>
            <a:off x="933199" y="5585539"/>
            <a:ext cx="7631443" cy="95410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000000"/>
                </a:solidFill>
                <a:latin typeface="Arial"/>
                <a:ea typeface="Arial"/>
                <a:cs typeface="Arial"/>
              </a:rPr>
              <a:t>Use testimonies skillfully. Avoid sounding like a preacher. Be a friend.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11" name="Picture 10"/>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2" name="Picture 11"/>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3" name="TextBox 12"/>
          <p:cNvSpPr txBox="1"/>
          <p:nvPr/>
        </p:nvSpPr>
        <p:spPr>
          <a:xfrm>
            <a:off x="4885634" y="761241"/>
            <a:ext cx="3679009"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2. Communicate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14" name="Picture 13"/>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96108" y="2869509"/>
            <a:ext cx="437092" cy="422522"/>
          </a:xfrm>
          <a:prstGeom prst="rect">
            <a:avLst/>
          </a:prstGeom>
        </p:spPr>
      </p:pic>
      <p:pic>
        <p:nvPicPr>
          <p:cNvPr id="17" name="Picture 16"/>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96108" y="5698449"/>
            <a:ext cx="437092" cy="422522"/>
          </a:xfrm>
          <a:prstGeom prst="rect">
            <a:avLst/>
          </a:prstGeom>
        </p:spPr>
      </p:pic>
      <p:pic>
        <p:nvPicPr>
          <p:cNvPr id="18" name="Picture 17"/>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96107" y="3882743"/>
            <a:ext cx="437092" cy="422522"/>
          </a:xfrm>
          <a:prstGeom prst="rect">
            <a:avLst/>
          </a:prstGeom>
        </p:spPr>
      </p:pic>
    </p:spTree>
    <p:extLst>
      <p:ext uri="{BB962C8B-B14F-4D97-AF65-F5344CB8AC3E}">
        <p14:creationId xmlns:p14="http://schemas.microsoft.com/office/powerpoint/2010/main" val="74804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2253" y="4188389"/>
            <a:ext cx="6564006" cy="2246769"/>
          </a:xfrm>
          <a:prstGeom prst="rect">
            <a:avLst/>
          </a:prstGeom>
        </p:spPr>
        <p:txBody>
          <a:bodyPr wrap="square">
            <a:spAutoFit/>
          </a:bodyPr>
          <a:lstStyle/>
          <a:p>
            <a:r>
              <a:rPr lang="en-US" sz="2800" dirty="0"/>
              <a:t>“Do not let any unwholesome talk come out of your mouths, but only what is helpful for building others up according to their needs, that it may benefit those who listen” Ephesians 4:29 (NIV)</a:t>
            </a:r>
          </a:p>
        </p:txBody>
      </p:sp>
      <p:sp>
        <p:nvSpPr>
          <p:cNvPr id="3" name="Rectangle 2"/>
          <p:cNvSpPr/>
          <p:nvPr/>
        </p:nvSpPr>
        <p:spPr>
          <a:xfrm>
            <a:off x="512253" y="2254874"/>
            <a:ext cx="8088438" cy="1384995"/>
          </a:xfrm>
          <a:prstGeom prst="rect">
            <a:avLst/>
          </a:prstGeom>
        </p:spPr>
        <p:txBody>
          <a:bodyPr wrap="square">
            <a:spAutoFit/>
          </a:bodyPr>
          <a:lstStyle/>
          <a:p>
            <a:r>
              <a:rPr lang="en-US" sz="2800" dirty="0"/>
              <a:t>“Let your speech be always with grace, seasoned with salt, that ye may know how ye ought to answer every man.” Colossians 4:6 </a:t>
            </a:r>
            <a:r>
              <a:rPr lang="en-US" sz="2800" dirty="0" smtClean="0"/>
              <a:t>(KJV</a:t>
            </a:r>
            <a:r>
              <a:rPr lang="en-US" sz="2800" dirty="0"/>
              <a:t>)</a:t>
            </a:r>
          </a:p>
        </p:txBody>
      </p:sp>
      <p:pic>
        <p:nvPicPr>
          <p:cNvPr id="7" name="Picture 6"/>
          <p:cNvPicPr>
            <a:picLocks noChangeAspect="1"/>
          </p:cNvPicPr>
          <p:nvPr/>
        </p:nvPicPr>
        <p:blipFill rotWithShape="1">
          <a:blip r:embed="rId2"/>
          <a:srcRect t="40964" b="52245"/>
          <a:stretch/>
        </p:blipFill>
        <p:spPr>
          <a:xfrm>
            <a:off x="219098" y="3667465"/>
            <a:ext cx="8728160" cy="414081"/>
          </a:xfrm>
          <a:prstGeom prst="rect">
            <a:avLst/>
          </a:prstGeom>
        </p:spPr>
      </p:pic>
      <p:pic>
        <p:nvPicPr>
          <p:cNvPr id="9" name="Picture 8"/>
          <p:cNvPicPr>
            <a:picLocks noChangeAspect="1"/>
          </p:cNvPicPr>
          <p:nvPr/>
        </p:nvPicPr>
        <p:blipFill>
          <a:blip r:embed="rId3">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0" name="Picture 9"/>
          <p:cNvPicPr>
            <a:picLocks noChangeAspect="1"/>
          </p:cNvPicPr>
          <p:nvPr/>
        </p:nvPicPr>
        <p:blipFill>
          <a:blip r:embed="rId4">
            <a:duotone>
              <a:prstClr val="black"/>
              <a:schemeClr val="accent3">
                <a:tint val="45000"/>
                <a:satMod val="400000"/>
              </a:schemeClr>
            </a:duotone>
          </a:blip>
          <a:stretch>
            <a:fillRect/>
          </a:stretch>
        </p:blipFill>
        <p:spPr>
          <a:xfrm>
            <a:off x="659098" y="484399"/>
            <a:ext cx="993372" cy="1467819"/>
          </a:xfrm>
          <a:prstGeom prst="rect">
            <a:avLst/>
          </a:prstGeom>
        </p:spPr>
      </p:pic>
      <p:sp>
        <p:nvSpPr>
          <p:cNvPr id="11" name="TextBox 10"/>
          <p:cNvSpPr txBox="1"/>
          <p:nvPr/>
        </p:nvSpPr>
        <p:spPr>
          <a:xfrm>
            <a:off x="4885634" y="761241"/>
            <a:ext cx="3679009"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2. Communicate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Tree>
    <p:extLst>
      <p:ext uri="{BB962C8B-B14F-4D97-AF65-F5344CB8AC3E}">
        <p14:creationId xmlns:p14="http://schemas.microsoft.com/office/powerpoint/2010/main" val="19947953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187" y="3323494"/>
            <a:ext cx="6921799" cy="1015661"/>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a:solidFill>
                  <a:srgbClr val="000000"/>
                </a:solidFill>
                <a:latin typeface="Arial"/>
                <a:ea typeface="Arial"/>
                <a:cs typeface="Arial"/>
              </a:rPr>
              <a:t>Model the life you want the prospects to covet. </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sp>
        <p:nvSpPr>
          <p:cNvPr id="16" name="TextBox 15"/>
          <p:cNvSpPr txBox="1"/>
          <p:nvPr/>
        </p:nvSpPr>
        <p:spPr>
          <a:xfrm>
            <a:off x="1096190" y="2226006"/>
            <a:ext cx="7084424" cy="1015661"/>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Speak sparingly, but live the</a:t>
            </a:r>
            <a:r>
              <a:rPr kumimoji="0" lang="en-US" sz="3000" b="0" i="0" u="none" strike="noStrike" cap="none" spc="0" normalizeH="0" dirty="0">
                <a:ln>
                  <a:noFill/>
                </a:ln>
                <a:solidFill>
                  <a:srgbClr val="000000"/>
                </a:solidFill>
                <a:effectLst/>
                <a:uFillTx/>
                <a:latin typeface="Arial"/>
                <a:ea typeface="Arial"/>
                <a:cs typeface="Arial"/>
                <a:sym typeface="Arial"/>
              </a:rPr>
              <a:t> life of Jesus generously</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a:off x="1128186" y="4279418"/>
            <a:ext cx="7607599" cy="95410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000000"/>
                </a:solidFill>
                <a:latin typeface="Arial"/>
                <a:ea typeface="Arial"/>
                <a:cs typeface="Arial"/>
              </a:rPr>
              <a:t>Be real. Avoid hypocrisy. Living a lie will negatively impact your witness.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11" name="TextBox 10"/>
          <p:cNvSpPr txBox="1"/>
          <p:nvPr/>
        </p:nvSpPr>
        <p:spPr>
          <a:xfrm>
            <a:off x="1155784" y="5233523"/>
            <a:ext cx="7024830" cy="147732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a:solidFill>
                  <a:srgbClr val="000000"/>
                </a:solidFill>
                <a:latin typeface="Arial"/>
                <a:ea typeface="Arial"/>
                <a:cs typeface="Arial"/>
              </a:rPr>
              <a:t>Be open. Let them know you too have challenges you are trusting the Lord to help you handle.</a:t>
            </a:r>
            <a:endParaRPr kumimoji="0" lang="en-US" sz="3000" b="0" i="0" u="none" strike="noStrike" cap="none" spc="0" normalizeH="0" baseline="0" dirty="0">
              <a:ln>
                <a:noFill/>
              </a:ln>
              <a:solidFill>
                <a:srgbClr val="000000"/>
              </a:solidFill>
              <a:effectLst/>
              <a:uFillTx/>
              <a:latin typeface="Arial"/>
              <a:ea typeface="Arial"/>
              <a:cs typeface="Arial"/>
              <a:sym typeface="Arial"/>
            </a:endParaRPr>
          </a:p>
        </p:txBody>
      </p:sp>
      <p:pic>
        <p:nvPicPr>
          <p:cNvPr id="13" name="Picture 12"/>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4" name="Picture 13"/>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7" name="TextBox 16"/>
          <p:cNvSpPr txBox="1"/>
          <p:nvPr/>
        </p:nvSpPr>
        <p:spPr>
          <a:xfrm>
            <a:off x="6585421" y="564293"/>
            <a:ext cx="1979222"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3. Model</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18" name="Picture 17"/>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91095" y="2358108"/>
            <a:ext cx="437092" cy="422522"/>
          </a:xfrm>
          <a:prstGeom prst="rect">
            <a:avLst/>
          </a:prstGeom>
        </p:spPr>
      </p:pic>
      <p:pic>
        <p:nvPicPr>
          <p:cNvPr id="19" name="Picture 18"/>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91095" y="3430003"/>
            <a:ext cx="437092" cy="422522"/>
          </a:xfrm>
          <a:prstGeom prst="rect">
            <a:avLst/>
          </a:prstGeom>
        </p:spPr>
      </p:pic>
      <p:pic>
        <p:nvPicPr>
          <p:cNvPr id="20" name="Picture 19"/>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91095" y="4333949"/>
            <a:ext cx="437092" cy="422522"/>
          </a:xfrm>
          <a:prstGeom prst="rect">
            <a:avLst/>
          </a:prstGeom>
        </p:spPr>
      </p:pic>
      <p:pic>
        <p:nvPicPr>
          <p:cNvPr id="21" name="Picture 20"/>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91094" y="5370014"/>
            <a:ext cx="437092" cy="422522"/>
          </a:xfrm>
          <a:prstGeom prst="rect">
            <a:avLst/>
          </a:prstGeom>
        </p:spPr>
      </p:pic>
    </p:spTree>
    <p:extLst>
      <p:ext uri="{BB962C8B-B14F-4D97-AF65-F5344CB8AC3E}">
        <p14:creationId xmlns:p14="http://schemas.microsoft.com/office/powerpoint/2010/main" val="26655236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0" grpId="0" animBg="1"/>
      <p:bldP spid="11"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691" y="4636854"/>
            <a:ext cx="7945952" cy="1477328"/>
          </a:xfrm>
          <a:prstGeom prst="rect">
            <a:avLst/>
          </a:prstGeom>
        </p:spPr>
        <p:txBody>
          <a:bodyPr wrap="square">
            <a:spAutoFit/>
          </a:bodyPr>
          <a:lstStyle/>
          <a:p>
            <a:r>
              <a:rPr lang="en-US" sz="3000" dirty="0"/>
              <a:t>“Let your light so shine before men, that they may see your good works, and glorify your Father which is in heaven.” Matthew 5:16</a:t>
            </a:r>
          </a:p>
        </p:txBody>
      </p:sp>
      <p:sp>
        <p:nvSpPr>
          <p:cNvPr id="4" name="Rectangle 3"/>
          <p:cNvSpPr/>
          <p:nvPr/>
        </p:nvSpPr>
        <p:spPr>
          <a:xfrm>
            <a:off x="406420" y="2804932"/>
            <a:ext cx="7769643" cy="1015663"/>
          </a:xfrm>
          <a:prstGeom prst="rect">
            <a:avLst/>
          </a:prstGeom>
        </p:spPr>
        <p:txBody>
          <a:bodyPr wrap="square">
            <a:spAutoFit/>
          </a:bodyPr>
          <a:lstStyle/>
          <a:p>
            <a:r>
              <a:rPr lang="en-US" sz="3000" dirty="0"/>
              <a:t>“What you do speaks so loudly that I cannot hear what you say.” Ralph Waldo Emerson</a:t>
            </a:r>
          </a:p>
        </p:txBody>
      </p:sp>
      <p:pic>
        <p:nvPicPr>
          <p:cNvPr id="9" name="Picture 8"/>
          <p:cNvPicPr>
            <a:picLocks noChangeAspect="1"/>
          </p:cNvPicPr>
          <p:nvPr/>
        </p:nvPicPr>
        <p:blipFill rotWithShape="1">
          <a:blip r:embed="rId2"/>
          <a:srcRect t="40964" b="52245"/>
          <a:stretch/>
        </p:blipFill>
        <p:spPr>
          <a:xfrm>
            <a:off x="219098" y="3810522"/>
            <a:ext cx="8728160" cy="414081"/>
          </a:xfrm>
          <a:prstGeom prst="rect">
            <a:avLst/>
          </a:prstGeom>
        </p:spPr>
      </p:pic>
      <p:pic>
        <p:nvPicPr>
          <p:cNvPr id="7" name="Picture 6"/>
          <p:cNvPicPr>
            <a:picLocks noChangeAspect="1"/>
          </p:cNvPicPr>
          <p:nvPr/>
        </p:nvPicPr>
        <p:blipFill>
          <a:blip r:embed="rId3">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8" name="Picture 7"/>
          <p:cNvPicPr>
            <a:picLocks noChangeAspect="1"/>
          </p:cNvPicPr>
          <p:nvPr/>
        </p:nvPicPr>
        <p:blipFill>
          <a:blip r:embed="rId4">
            <a:duotone>
              <a:prstClr val="black"/>
              <a:schemeClr val="accent3">
                <a:tint val="45000"/>
                <a:satMod val="400000"/>
              </a:schemeClr>
            </a:duotone>
          </a:blip>
          <a:stretch>
            <a:fillRect/>
          </a:stretch>
        </p:blipFill>
        <p:spPr>
          <a:xfrm>
            <a:off x="659098" y="484399"/>
            <a:ext cx="993372" cy="1467819"/>
          </a:xfrm>
          <a:prstGeom prst="rect">
            <a:avLst/>
          </a:prstGeom>
        </p:spPr>
      </p:pic>
      <p:sp>
        <p:nvSpPr>
          <p:cNvPr id="10" name="TextBox 9"/>
          <p:cNvSpPr txBox="1"/>
          <p:nvPr/>
        </p:nvSpPr>
        <p:spPr>
          <a:xfrm>
            <a:off x="6585421" y="564293"/>
            <a:ext cx="1979222"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3. Model</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Tree>
    <p:extLst>
      <p:ext uri="{BB962C8B-B14F-4D97-AF65-F5344CB8AC3E}">
        <p14:creationId xmlns:p14="http://schemas.microsoft.com/office/powerpoint/2010/main" val="13549838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033439" y="2193964"/>
            <a:ext cx="6997100" cy="95410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Invite prospects to FGBMFI meetings excitedly and expectantly</a:t>
            </a:r>
          </a:p>
        </p:txBody>
      </p:sp>
      <p:sp>
        <p:nvSpPr>
          <p:cNvPr id="10" name="TextBox 9"/>
          <p:cNvSpPr txBox="1"/>
          <p:nvPr/>
        </p:nvSpPr>
        <p:spPr>
          <a:xfrm>
            <a:off x="1033439" y="3221952"/>
            <a:ext cx="6019828" cy="95410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r>
              <a:rPr lang="en-US" sz="2800" dirty="0">
                <a:solidFill>
                  <a:srgbClr val="000000"/>
                </a:solidFill>
                <a:latin typeface="Arial"/>
                <a:ea typeface="Arial"/>
                <a:cs typeface="Arial"/>
              </a:rPr>
              <a:t>Make your invitation card attractive and ensure it’s properly addressed.</a:t>
            </a:r>
          </a:p>
        </p:txBody>
      </p:sp>
      <p:sp>
        <p:nvSpPr>
          <p:cNvPr id="11" name="TextBox 10"/>
          <p:cNvSpPr txBox="1"/>
          <p:nvPr/>
        </p:nvSpPr>
        <p:spPr>
          <a:xfrm>
            <a:off x="1033440" y="4244654"/>
            <a:ext cx="7294132" cy="129266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r>
              <a:rPr lang="en-US" sz="2600" dirty="0">
                <a:solidFill>
                  <a:srgbClr val="000000"/>
                </a:solidFill>
                <a:latin typeface="Arial"/>
                <a:ea typeface="Arial"/>
                <a:cs typeface="Arial"/>
              </a:rPr>
              <a:t>Don’t pester them. Treat rejection with calmness. Follow up a rejection with a statement like, </a:t>
            </a:r>
            <a:r>
              <a:rPr lang="en-US" sz="2600" i="1" dirty="0">
                <a:solidFill>
                  <a:srgbClr val="000000"/>
                </a:solidFill>
                <a:latin typeface="Arial"/>
                <a:ea typeface="Arial"/>
                <a:cs typeface="Arial"/>
              </a:rPr>
              <a:t>“I can understand. I hope we can do this next time.” </a:t>
            </a:r>
          </a:p>
        </p:txBody>
      </p:sp>
      <p:pic>
        <p:nvPicPr>
          <p:cNvPr id="12" name="Picture 11"/>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3" name="Picture 12"/>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4" name="TextBox 13"/>
          <p:cNvSpPr txBox="1"/>
          <p:nvPr/>
        </p:nvSpPr>
        <p:spPr>
          <a:xfrm>
            <a:off x="6578296" y="784569"/>
            <a:ext cx="2080584"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4</a:t>
            </a: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 Invite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17" name="Picture 16"/>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96347" y="2310928"/>
            <a:ext cx="437092" cy="422522"/>
          </a:xfrm>
          <a:prstGeom prst="rect">
            <a:avLst/>
          </a:prstGeom>
        </p:spPr>
      </p:pic>
      <p:pic>
        <p:nvPicPr>
          <p:cNvPr id="18" name="Picture 17"/>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96347" y="3288852"/>
            <a:ext cx="437092" cy="422522"/>
          </a:xfrm>
          <a:prstGeom prst="rect">
            <a:avLst/>
          </a:prstGeom>
        </p:spPr>
      </p:pic>
      <p:pic>
        <p:nvPicPr>
          <p:cNvPr id="19" name="Picture 18"/>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96347" y="4275046"/>
            <a:ext cx="437092" cy="422522"/>
          </a:xfrm>
          <a:prstGeom prst="rect">
            <a:avLst/>
          </a:prstGeom>
        </p:spPr>
      </p:pic>
      <p:pic>
        <p:nvPicPr>
          <p:cNvPr id="20" name="Picture 19"/>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96348" y="5686306"/>
            <a:ext cx="437092" cy="422522"/>
          </a:xfrm>
          <a:prstGeom prst="rect">
            <a:avLst/>
          </a:prstGeom>
        </p:spPr>
      </p:pic>
      <p:sp>
        <p:nvSpPr>
          <p:cNvPr id="21" name="TextBox 20"/>
          <p:cNvSpPr txBox="1"/>
          <p:nvPr/>
        </p:nvSpPr>
        <p:spPr>
          <a:xfrm>
            <a:off x="1033440" y="5605911"/>
            <a:ext cx="6997100" cy="892550"/>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smtClean="0">
                <a:ln>
                  <a:noFill/>
                </a:ln>
                <a:solidFill>
                  <a:srgbClr val="000000"/>
                </a:solidFill>
                <a:effectLst/>
                <a:uFillTx/>
                <a:latin typeface="Arial"/>
                <a:ea typeface="Arial"/>
                <a:cs typeface="Arial"/>
                <a:sym typeface="Arial"/>
              </a:rPr>
              <a:t>Don’t give up. Recall how long it took you to honour the invite that led to your conversion.</a:t>
            </a:r>
            <a:endParaRPr kumimoji="0" lang="en-US" sz="26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8194019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heckerboard(across)">
                                      <p:cBhvr>
                                        <p:cTn id="38" dur="500"/>
                                        <p:tgtEl>
                                          <p:spTgt spid="2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4"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558" y="2468151"/>
            <a:ext cx="7944155" cy="954107"/>
          </a:xfrm>
          <a:prstGeom prst="rect">
            <a:avLst/>
          </a:prstGeom>
        </p:spPr>
        <p:txBody>
          <a:bodyPr wrap="square">
            <a:spAutoFit/>
          </a:bodyPr>
          <a:lstStyle/>
          <a:p>
            <a:r>
              <a:rPr lang="en-US" sz="2800" dirty="0"/>
              <a:t>“Knowing therefore the terror of the Lord, we persuade men</a:t>
            </a:r>
            <a:r>
              <a:rPr lang="mr-IN" sz="2800" dirty="0"/>
              <a:t>…</a:t>
            </a:r>
            <a:r>
              <a:rPr lang="en-US" sz="2800" dirty="0"/>
              <a:t>” </a:t>
            </a:r>
            <a:r>
              <a:rPr lang="en-US" sz="2800" dirty="0" smtClean="0"/>
              <a:t> 2 </a:t>
            </a:r>
            <a:r>
              <a:rPr lang="en-US" sz="2800" dirty="0"/>
              <a:t>Corinthians 5:11</a:t>
            </a:r>
          </a:p>
        </p:txBody>
      </p:sp>
      <p:pic>
        <p:nvPicPr>
          <p:cNvPr id="7" name="Picture 6"/>
          <p:cNvPicPr>
            <a:picLocks noChangeAspect="1"/>
          </p:cNvPicPr>
          <p:nvPr/>
        </p:nvPicPr>
        <p:blipFill rotWithShape="1">
          <a:blip r:embed="rId2"/>
          <a:srcRect t="40964" b="52245"/>
          <a:stretch/>
        </p:blipFill>
        <p:spPr>
          <a:xfrm>
            <a:off x="238910" y="3684208"/>
            <a:ext cx="8728160" cy="414081"/>
          </a:xfrm>
          <a:prstGeom prst="rect">
            <a:avLst/>
          </a:prstGeom>
        </p:spPr>
      </p:pic>
      <p:sp>
        <p:nvSpPr>
          <p:cNvPr id="3" name="Rectangle 2"/>
          <p:cNvSpPr/>
          <p:nvPr/>
        </p:nvSpPr>
        <p:spPr>
          <a:xfrm>
            <a:off x="630912" y="4360239"/>
            <a:ext cx="7933729" cy="2092881"/>
          </a:xfrm>
          <a:prstGeom prst="rect">
            <a:avLst/>
          </a:prstGeom>
        </p:spPr>
        <p:txBody>
          <a:bodyPr wrap="square">
            <a:spAutoFit/>
          </a:bodyPr>
          <a:lstStyle/>
          <a:p>
            <a:r>
              <a:rPr lang="en-US" sz="2800" dirty="0"/>
              <a:t>“The day following Jesus would go forth into Galilee, and </a:t>
            </a:r>
            <a:r>
              <a:rPr lang="en-US" sz="2800" dirty="0" err="1"/>
              <a:t>findeth</a:t>
            </a:r>
            <a:r>
              <a:rPr lang="en-US" sz="2800" dirty="0"/>
              <a:t> Philip, and </a:t>
            </a:r>
            <a:r>
              <a:rPr lang="en-US" sz="2800" dirty="0" err="1"/>
              <a:t>saith</a:t>
            </a:r>
            <a:r>
              <a:rPr lang="en-US" sz="2800" dirty="0"/>
              <a:t> unto him, Follow me</a:t>
            </a:r>
            <a:r>
              <a:rPr lang="mr-IN" sz="2800" dirty="0"/>
              <a:t>…</a:t>
            </a:r>
            <a:r>
              <a:rPr lang="en-US" sz="2800" dirty="0"/>
              <a:t> Philip </a:t>
            </a:r>
            <a:r>
              <a:rPr lang="en-US" sz="2800" dirty="0" err="1"/>
              <a:t>findeth</a:t>
            </a:r>
            <a:r>
              <a:rPr lang="en-US" sz="2800" dirty="0"/>
              <a:t> Nathaniel</a:t>
            </a:r>
            <a:r>
              <a:rPr lang="mr-IN" sz="2800" dirty="0"/>
              <a:t>…</a:t>
            </a:r>
            <a:r>
              <a:rPr lang="en-US" sz="2800" dirty="0"/>
              <a:t>Philip saith unto him, Come and see.” </a:t>
            </a:r>
            <a:r>
              <a:rPr lang="en-US" sz="2800" dirty="0" smtClean="0"/>
              <a:t>John </a:t>
            </a:r>
            <a:r>
              <a:rPr lang="en-US" sz="2800" dirty="0"/>
              <a:t>1:43, 45-46</a:t>
            </a:r>
          </a:p>
          <a:p>
            <a:endParaRPr lang="en-US" dirty="0"/>
          </a:p>
        </p:txBody>
      </p:sp>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9" name="Picture 8"/>
          <p:cNvPicPr>
            <a:picLocks noChangeAspect="1"/>
          </p:cNvPicPr>
          <p:nvPr/>
        </p:nvPicPr>
        <p:blipFill>
          <a:blip r:embed="rId4">
            <a:duotone>
              <a:prstClr val="black"/>
              <a:schemeClr val="accent3">
                <a:tint val="45000"/>
                <a:satMod val="400000"/>
              </a:schemeClr>
            </a:duotone>
          </a:blip>
          <a:stretch>
            <a:fillRect/>
          </a:stretch>
        </p:blipFill>
        <p:spPr>
          <a:xfrm>
            <a:off x="659098" y="484399"/>
            <a:ext cx="993372" cy="1467819"/>
          </a:xfrm>
          <a:prstGeom prst="rect">
            <a:avLst/>
          </a:prstGeom>
        </p:spPr>
      </p:pic>
      <p:sp>
        <p:nvSpPr>
          <p:cNvPr id="10" name="TextBox 9"/>
          <p:cNvSpPr txBox="1"/>
          <p:nvPr/>
        </p:nvSpPr>
        <p:spPr>
          <a:xfrm>
            <a:off x="6578296" y="784569"/>
            <a:ext cx="2080584"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4</a:t>
            </a: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 Invite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spTree>
    <p:extLst>
      <p:ext uri="{BB962C8B-B14F-4D97-AF65-F5344CB8AC3E}">
        <p14:creationId xmlns:p14="http://schemas.microsoft.com/office/powerpoint/2010/main" val="2795132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792" b="62602"/>
          <a:stretch/>
        </p:blipFill>
        <p:spPr>
          <a:xfrm>
            <a:off x="263381" y="259483"/>
            <a:ext cx="8616462" cy="1249513"/>
          </a:xfrm>
          <a:prstGeom prst="rect">
            <a:avLst/>
          </a:prstGeom>
        </p:spPr>
      </p:pic>
      <p:sp>
        <p:nvSpPr>
          <p:cNvPr id="3" name="Rectangle 2"/>
          <p:cNvSpPr/>
          <p:nvPr/>
        </p:nvSpPr>
        <p:spPr>
          <a:xfrm>
            <a:off x="293077" y="1605574"/>
            <a:ext cx="3087076" cy="3539431"/>
          </a:xfrm>
          <a:prstGeom prst="rect">
            <a:avLst/>
          </a:prstGeom>
        </p:spPr>
        <p:txBody>
          <a:bodyPr wrap="square">
            <a:spAutoFit/>
          </a:bodyPr>
          <a:lstStyle/>
          <a:p>
            <a:pPr>
              <a:spcBef>
                <a:spcPts val="1200"/>
              </a:spcBef>
            </a:pPr>
            <a:r>
              <a:rPr lang="en-GB" sz="2800" dirty="0"/>
              <a:t>There is a new wave of revival in FGBMFI Nigeria and the Lord is kindling a fire that has </a:t>
            </a:r>
            <a:r>
              <a:rPr lang="en-GB" sz="2800" dirty="0" smtClean="0"/>
              <a:t>the capacity </a:t>
            </a:r>
            <a:r>
              <a:rPr lang="en-GB" sz="2800" dirty="0"/>
              <a:t>to overwhelm the whole world. </a:t>
            </a:r>
          </a:p>
        </p:txBody>
      </p:sp>
      <p:sp>
        <p:nvSpPr>
          <p:cNvPr id="4" name="Rectangle 3"/>
          <p:cNvSpPr/>
          <p:nvPr/>
        </p:nvSpPr>
        <p:spPr>
          <a:xfrm>
            <a:off x="3380153" y="1583024"/>
            <a:ext cx="5627076" cy="3970318"/>
          </a:xfrm>
          <a:prstGeom prst="rect">
            <a:avLst/>
          </a:prstGeom>
        </p:spPr>
        <p:txBody>
          <a:bodyPr wrap="square">
            <a:spAutoFit/>
          </a:bodyPr>
          <a:lstStyle/>
          <a:p>
            <a:pPr>
              <a:spcBef>
                <a:spcPts val="1200"/>
              </a:spcBef>
            </a:pPr>
            <a:r>
              <a:rPr lang="en-GB" sz="2800" dirty="0"/>
              <a:t>In recent times, He has asked us to present “everyone perfect</a:t>
            </a:r>
            <a:r>
              <a:rPr lang="en-GB" sz="2800" dirty="0" smtClean="0"/>
              <a:t>”. </a:t>
            </a:r>
            <a:r>
              <a:rPr lang="en-GB" sz="2800" dirty="0"/>
              <a:t>He challenged us to go forward, saying, we have stayed “long enough on this mount.” In 2016 African </a:t>
            </a:r>
            <a:r>
              <a:rPr lang="en-GB" sz="2800" dirty="0" smtClean="0"/>
              <a:t>Convention, </a:t>
            </a:r>
            <a:r>
              <a:rPr lang="en-GB" sz="2800" dirty="0"/>
              <a:t>He asked us to “Occupy till I come” before He ordered us to “lift up your eyes and look.”</a:t>
            </a:r>
          </a:p>
        </p:txBody>
      </p:sp>
      <p:sp>
        <p:nvSpPr>
          <p:cNvPr id="5" name="Rectangle 4"/>
          <p:cNvSpPr/>
          <p:nvPr/>
        </p:nvSpPr>
        <p:spPr>
          <a:xfrm>
            <a:off x="488462" y="5547009"/>
            <a:ext cx="8264769" cy="954107"/>
          </a:xfrm>
          <a:prstGeom prst="rect">
            <a:avLst/>
          </a:prstGeom>
        </p:spPr>
        <p:txBody>
          <a:bodyPr wrap="square">
            <a:spAutoFit/>
          </a:bodyPr>
          <a:lstStyle/>
          <a:p>
            <a:pPr>
              <a:spcBef>
                <a:spcPts val="1200"/>
              </a:spcBef>
            </a:pPr>
            <a:r>
              <a:rPr lang="en-GB" sz="2800" dirty="0"/>
              <a:t>Now, God is challenging us to ASK for what we have seen in order to draw it down and actualise it.</a:t>
            </a:r>
          </a:p>
        </p:txBody>
      </p:sp>
      <p:cxnSp>
        <p:nvCxnSpPr>
          <p:cNvPr id="7" name="Straight Connector 6"/>
          <p:cNvCxnSpPr/>
          <p:nvPr/>
        </p:nvCxnSpPr>
        <p:spPr>
          <a:xfrm>
            <a:off x="3298508" y="1649184"/>
            <a:ext cx="0" cy="3769667"/>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Straight Connector 8"/>
          <p:cNvCxnSpPr/>
          <p:nvPr/>
        </p:nvCxnSpPr>
        <p:spPr>
          <a:xfrm flipV="1">
            <a:off x="224515" y="5500496"/>
            <a:ext cx="8586766" cy="6333"/>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38300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30729" y="2125060"/>
            <a:ext cx="6912173" cy="95410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Enthusiastically share the Voice Magazine and other FGBMFI materials </a:t>
            </a:r>
          </a:p>
        </p:txBody>
      </p:sp>
      <p:sp>
        <p:nvSpPr>
          <p:cNvPr id="10" name="TextBox 9"/>
          <p:cNvSpPr txBox="1"/>
          <p:nvPr/>
        </p:nvSpPr>
        <p:spPr>
          <a:xfrm>
            <a:off x="930729" y="3393784"/>
            <a:ext cx="7633916" cy="138499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000000"/>
                </a:solidFill>
                <a:latin typeface="Arial"/>
                <a:ea typeface="Arial"/>
                <a:cs typeface="Arial"/>
              </a:rPr>
              <a:t>Ask casually but purposely if they have read the material. If they have, ask for what they have learned.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11" name="TextBox 10"/>
          <p:cNvSpPr txBox="1"/>
          <p:nvPr/>
        </p:nvSpPr>
        <p:spPr>
          <a:xfrm>
            <a:off x="930729" y="5031840"/>
            <a:ext cx="7643228" cy="138499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000000"/>
                </a:solidFill>
                <a:latin typeface="Arial"/>
                <a:ea typeface="Arial"/>
                <a:cs typeface="Arial"/>
              </a:rPr>
              <a:t>Listen as they relate their stories and be ready to lead them to the salvation experience when they are ready.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12" name="Picture 11"/>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3" name="Picture 12"/>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4" name="TextBox 13"/>
          <p:cNvSpPr txBox="1"/>
          <p:nvPr/>
        </p:nvSpPr>
        <p:spPr>
          <a:xfrm>
            <a:off x="6578296" y="784569"/>
            <a:ext cx="2080584"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5. Share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17" name="Picture 16"/>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30201" y="2230107"/>
            <a:ext cx="437092" cy="422522"/>
          </a:xfrm>
          <a:prstGeom prst="rect">
            <a:avLst/>
          </a:prstGeom>
        </p:spPr>
      </p:pic>
      <p:pic>
        <p:nvPicPr>
          <p:cNvPr id="18" name="Picture 17"/>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13872" y="3527519"/>
            <a:ext cx="437092" cy="422522"/>
          </a:xfrm>
          <a:prstGeom prst="rect">
            <a:avLst/>
          </a:prstGeom>
        </p:spPr>
      </p:pic>
      <p:pic>
        <p:nvPicPr>
          <p:cNvPr id="19" name="Picture 18"/>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30201" y="5139952"/>
            <a:ext cx="437092" cy="422522"/>
          </a:xfrm>
          <a:prstGeom prst="rect">
            <a:avLst/>
          </a:prstGeom>
        </p:spPr>
      </p:pic>
    </p:spTree>
    <p:extLst>
      <p:ext uri="{BB962C8B-B14F-4D97-AF65-F5344CB8AC3E}">
        <p14:creationId xmlns:p14="http://schemas.microsoft.com/office/powerpoint/2010/main" val="2437940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75131" y="2151310"/>
            <a:ext cx="5113146" cy="1846657"/>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rgbClr val="000000"/>
                </a:solidFill>
                <a:latin typeface="Arial"/>
                <a:ea typeface="Arial"/>
                <a:cs typeface="Arial"/>
              </a:rPr>
              <a:t>When you sense their readiness, </a:t>
            </a:r>
            <a:r>
              <a:rPr lang="en-US" sz="2800" dirty="0" smtClean="0">
                <a:solidFill>
                  <a:srgbClr val="000000"/>
                </a:solidFill>
                <a:latin typeface="Arial"/>
                <a:ea typeface="Arial"/>
                <a:cs typeface="Arial"/>
              </a:rPr>
              <a:t>share the Word of God and challenge </a:t>
            </a:r>
            <a:r>
              <a:rPr lang="en-US" sz="2800" dirty="0">
                <a:solidFill>
                  <a:srgbClr val="000000"/>
                </a:solidFill>
                <a:latin typeface="Arial"/>
                <a:ea typeface="Arial"/>
                <a:cs typeface="Arial"/>
              </a:rPr>
              <a:t>them to make a decision for Christ</a:t>
            </a:r>
            <a:r>
              <a:rPr lang="en-US" sz="3000" dirty="0">
                <a:solidFill>
                  <a:srgbClr val="000000"/>
                </a:solidFill>
                <a:latin typeface="Arial"/>
                <a:ea typeface="Arial"/>
                <a:cs typeface="Arial"/>
              </a:rPr>
              <a:t>. </a:t>
            </a:r>
            <a:endParaRPr kumimoji="0" lang="en-US" sz="3000" b="0" i="1" u="none" strike="noStrike" cap="none" spc="0" normalizeH="0" baseline="0" dirty="0">
              <a:ln>
                <a:noFill/>
              </a:ln>
              <a:solidFill>
                <a:srgbClr val="000000"/>
              </a:solidFill>
              <a:effectLst/>
              <a:uFillTx/>
              <a:latin typeface="Arial"/>
              <a:ea typeface="Arial"/>
              <a:cs typeface="Arial"/>
              <a:sym typeface="Arial"/>
            </a:endParaRPr>
          </a:p>
        </p:txBody>
      </p:sp>
      <p:pic>
        <p:nvPicPr>
          <p:cNvPr id="7" name="Picture 6"/>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10" name="Picture 9"/>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sp>
        <p:nvSpPr>
          <p:cNvPr id="12" name="TextBox 11"/>
          <p:cNvSpPr txBox="1"/>
          <p:nvPr/>
        </p:nvSpPr>
        <p:spPr>
          <a:xfrm>
            <a:off x="6578296" y="784569"/>
            <a:ext cx="2080584"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5. Share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242" y="1753100"/>
            <a:ext cx="2708081" cy="18561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80" y="3808292"/>
            <a:ext cx="2857500" cy="1600200"/>
          </a:xfrm>
          <a:prstGeom prst="rect">
            <a:avLst/>
          </a:prstGeom>
        </p:spPr>
      </p:pic>
      <p:pic>
        <p:nvPicPr>
          <p:cNvPr id="13" name="Picture 12"/>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6067" y="2296664"/>
            <a:ext cx="437092" cy="422522"/>
          </a:xfrm>
          <a:prstGeom prst="rect">
            <a:avLst/>
          </a:prstGeom>
        </p:spPr>
      </p:pic>
      <p:sp>
        <p:nvSpPr>
          <p:cNvPr id="4" name="Rectangle 3"/>
          <p:cNvSpPr/>
          <p:nvPr/>
        </p:nvSpPr>
        <p:spPr>
          <a:xfrm>
            <a:off x="975131" y="4060786"/>
            <a:ext cx="4572000" cy="1384995"/>
          </a:xfrm>
          <a:prstGeom prst="rect">
            <a:avLst/>
          </a:prstGeom>
        </p:spPr>
        <p:txBody>
          <a:bodyPr>
            <a:spAutoFit/>
          </a:bodyPr>
          <a:lstStyle/>
          <a:p>
            <a:r>
              <a:rPr lang="en-US" sz="2800" dirty="0" smtClean="0"/>
              <a:t>If their response is positive, share </a:t>
            </a:r>
            <a:r>
              <a:rPr lang="en-US" sz="2800" dirty="0"/>
              <a:t>with them </a:t>
            </a:r>
            <a:r>
              <a:rPr lang="en-US" sz="2800" i="1" dirty="0"/>
              <a:t>Now That You Have Received </a:t>
            </a:r>
            <a:r>
              <a:rPr lang="en-US" sz="2800" i="1" dirty="0" smtClean="0"/>
              <a:t>Christ</a:t>
            </a:r>
            <a:endParaRPr lang="en-US" sz="2800" i="1" dirty="0"/>
          </a:p>
        </p:txBody>
      </p:sp>
      <p:pic>
        <p:nvPicPr>
          <p:cNvPr id="14" name="Picture 13"/>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21858" y="4190761"/>
            <a:ext cx="437092" cy="422522"/>
          </a:xfrm>
          <a:prstGeom prst="rect">
            <a:avLst/>
          </a:prstGeom>
        </p:spPr>
      </p:pic>
      <p:pic>
        <p:nvPicPr>
          <p:cNvPr id="17" name="Picture 16"/>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21858" y="5492630"/>
            <a:ext cx="437092" cy="422522"/>
          </a:xfrm>
          <a:prstGeom prst="rect">
            <a:avLst/>
          </a:prstGeom>
        </p:spPr>
      </p:pic>
      <p:sp>
        <p:nvSpPr>
          <p:cNvPr id="18" name="Rectangle 17"/>
          <p:cNvSpPr/>
          <p:nvPr/>
        </p:nvSpPr>
        <p:spPr>
          <a:xfrm>
            <a:off x="975130" y="5425018"/>
            <a:ext cx="7683749" cy="954107"/>
          </a:xfrm>
          <a:prstGeom prst="rect">
            <a:avLst/>
          </a:prstGeom>
        </p:spPr>
        <p:txBody>
          <a:bodyPr wrap="square">
            <a:spAutoFit/>
          </a:bodyPr>
          <a:lstStyle/>
          <a:p>
            <a:r>
              <a:rPr lang="en-US" sz="2800" dirty="0" smtClean="0"/>
              <a:t>Invite them to the warmth of an FGBMFI meeting and to consider taking membership</a:t>
            </a:r>
            <a:endParaRPr lang="en-US" sz="2800" i="1" dirty="0"/>
          </a:p>
        </p:txBody>
      </p:sp>
    </p:spTree>
    <p:extLst>
      <p:ext uri="{BB962C8B-B14F-4D97-AF65-F5344CB8AC3E}">
        <p14:creationId xmlns:p14="http://schemas.microsoft.com/office/powerpoint/2010/main" val="1157820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 presetClass="entr" presetSubtype="1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heckerboard(across)">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285" y="3401246"/>
            <a:ext cx="8254984" cy="3108544"/>
          </a:xfrm>
          <a:prstGeom prst="rect">
            <a:avLst/>
          </a:prstGeom>
        </p:spPr>
        <p:txBody>
          <a:bodyPr wrap="square">
            <a:spAutoFit/>
          </a:bodyPr>
          <a:lstStyle/>
          <a:p>
            <a:r>
              <a:rPr lang="en-US" sz="2800" dirty="0"/>
              <a:t>“Then the Spirit said unto Philip, Go near, and join thyself to this chariot. And Philip ran thither to him, and heard him read the prophet </a:t>
            </a:r>
            <a:r>
              <a:rPr lang="en-US" sz="2800" dirty="0" err="1"/>
              <a:t>Esaias</a:t>
            </a:r>
            <a:r>
              <a:rPr lang="en-US" sz="2800" dirty="0"/>
              <a:t>, and said, </a:t>
            </a:r>
            <a:r>
              <a:rPr lang="en-US" sz="2800" dirty="0" err="1"/>
              <a:t>Understandest</a:t>
            </a:r>
            <a:r>
              <a:rPr lang="en-US" sz="2800" dirty="0"/>
              <a:t> thou what thou </a:t>
            </a:r>
            <a:r>
              <a:rPr lang="en-US" sz="2800" dirty="0" err="1"/>
              <a:t>readest</a:t>
            </a:r>
            <a:r>
              <a:rPr lang="en-US" sz="2800" dirty="0"/>
              <a:t>? Then Philip opened his mouth, and began at the same scripture, and preached unto him Jesus.” </a:t>
            </a:r>
            <a:endParaRPr lang="en-US" sz="2800" dirty="0" smtClean="0"/>
          </a:p>
          <a:p>
            <a:r>
              <a:rPr lang="en-US" sz="2800" dirty="0" smtClean="0"/>
              <a:t>Acts </a:t>
            </a:r>
            <a:r>
              <a:rPr lang="en-US" sz="2800" dirty="0"/>
              <a:t>8:29, 30</a:t>
            </a:r>
          </a:p>
        </p:txBody>
      </p:sp>
      <p:sp>
        <p:nvSpPr>
          <p:cNvPr id="5" name="TextBox 4"/>
          <p:cNvSpPr txBox="1"/>
          <p:nvPr/>
        </p:nvSpPr>
        <p:spPr>
          <a:xfrm>
            <a:off x="6578296" y="784569"/>
            <a:ext cx="2080584" cy="769439"/>
          </a:xfrm>
          <a:prstGeom prst="rect">
            <a:avLst/>
          </a:prstGeom>
          <a:solidFill>
            <a:schemeClr val="bg1"/>
          </a:solidFill>
          <a:ln w="76200" cmpd="tri">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400" dirty="0" smtClean="0">
                <a:solidFill>
                  <a:srgbClr val="C00000"/>
                </a:solidFill>
                <a:effectLst>
                  <a:outerShdw blurRad="38100" dist="38100" dir="2700000" algn="tl">
                    <a:srgbClr val="000000">
                      <a:alpha val="43137"/>
                    </a:srgbClr>
                  </a:outerShdw>
                </a:effectLst>
                <a:latin typeface="Bernard MT Condensed" panose="02050806060905020404" pitchFamily="18" charset="0"/>
                <a:cs typeface="Arial"/>
              </a:rPr>
              <a:t>5. Share</a:t>
            </a:r>
            <a:endParaRPr kumimoji="0" lang="en-US" sz="4400" b="0" i="0" u="none" strike="noStrike" cap="none" spc="0" normalizeH="0" baseline="0" dirty="0">
              <a:ln>
                <a:noFill/>
              </a:ln>
              <a:solidFill>
                <a:srgbClr val="C00000"/>
              </a:solidFill>
              <a:effectLst>
                <a:outerShdw blurRad="38100" dist="38100" dir="2700000" algn="tl">
                  <a:srgbClr val="000000">
                    <a:alpha val="43137"/>
                  </a:srgbClr>
                </a:outerShdw>
              </a:effectLst>
              <a:uFillTx/>
              <a:latin typeface="Bernard MT Condensed" panose="02050806060905020404" pitchFamily="18" charset="0"/>
              <a:ea typeface="Arial"/>
              <a:cs typeface="Arial"/>
              <a:sym typeface="Arial"/>
            </a:endParaRPr>
          </a:p>
        </p:txBody>
      </p:sp>
      <p:pic>
        <p:nvPicPr>
          <p:cNvPr id="7" name="Picture 6"/>
          <p:cNvPicPr>
            <a:picLocks noChangeAspect="1"/>
          </p:cNvPicPr>
          <p:nvPr/>
        </p:nvPicPr>
        <p:blipFill>
          <a:blip r:embed="rId2">
            <a:duotone>
              <a:schemeClr val="bg2">
                <a:shade val="45000"/>
                <a:satMod val="135000"/>
              </a:schemeClr>
              <a:prstClr val="white"/>
            </a:duotone>
          </a:blip>
          <a:stretch>
            <a:fillRect/>
          </a:stretch>
        </p:blipFill>
        <p:spPr>
          <a:xfrm rot="513887">
            <a:off x="1256269" y="248456"/>
            <a:ext cx="2799378" cy="1929668"/>
          </a:xfrm>
          <a:prstGeom prst="rect">
            <a:avLst/>
          </a:prstGeom>
        </p:spPr>
      </p:pic>
      <p:pic>
        <p:nvPicPr>
          <p:cNvPr id="8" name="Picture 7"/>
          <p:cNvPicPr>
            <a:picLocks noChangeAspect="1"/>
          </p:cNvPicPr>
          <p:nvPr/>
        </p:nvPicPr>
        <p:blipFill>
          <a:blip r:embed="rId3">
            <a:duotone>
              <a:prstClr val="black"/>
              <a:schemeClr val="accent3">
                <a:tint val="45000"/>
                <a:satMod val="400000"/>
              </a:schemeClr>
            </a:duotone>
          </a:blip>
          <a:stretch>
            <a:fillRect/>
          </a:stretch>
        </p:blipFill>
        <p:spPr>
          <a:xfrm>
            <a:off x="659098" y="484399"/>
            <a:ext cx="993372" cy="1467819"/>
          </a:xfrm>
          <a:prstGeom prst="rect">
            <a:avLst/>
          </a:prstGeom>
        </p:spPr>
      </p:pic>
      <p:pic>
        <p:nvPicPr>
          <p:cNvPr id="9" name="Picture 8"/>
          <p:cNvPicPr>
            <a:picLocks noChangeAspect="1"/>
          </p:cNvPicPr>
          <p:nvPr/>
        </p:nvPicPr>
        <p:blipFill rotWithShape="1">
          <a:blip r:embed="rId4"/>
          <a:srcRect t="40964" b="52245"/>
          <a:stretch/>
        </p:blipFill>
        <p:spPr>
          <a:xfrm>
            <a:off x="238910" y="3003036"/>
            <a:ext cx="8728160" cy="414081"/>
          </a:xfrm>
          <a:prstGeom prst="rect">
            <a:avLst/>
          </a:prstGeom>
        </p:spPr>
      </p:pic>
      <p:sp>
        <p:nvSpPr>
          <p:cNvPr id="3" name="TextBox 2"/>
          <p:cNvSpPr txBox="1"/>
          <p:nvPr/>
        </p:nvSpPr>
        <p:spPr>
          <a:xfrm>
            <a:off x="537286" y="2213813"/>
            <a:ext cx="793724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smtClean="0">
                <a:ln>
                  <a:noFill/>
                </a:ln>
                <a:solidFill>
                  <a:srgbClr val="000000"/>
                </a:solidFill>
                <a:effectLst/>
                <a:uFillTx/>
                <a:latin typeface="Arial"/>
                <a:ea typeface="Arial"/>
                <a:cs typeface="Arial"/>
                <a:sym typeface="Arial"/>
              </a:rPr>
              <a:t>Someone laboured</a:t>
            </a:r>
            <a:r>
              <a:rPr kumimoji="0" lang="en-GB" sz="2800" b="0" i="0" u="none" strike="noStrike" cap="none" spc="0" normalizeH="0" dirty="0" smtClean="0">
                <a:ln>
                  <a:noFill/>
                </a:ln>
                <a:solidFill>
                  <a:srgbClr val="000000"/>
                </a:solidFill>
                <a:effectLst/>
                <a:uFillTx/>
                <a:latin typeface="Arial"/>
                <a:ea typeface="Arial"/>
                <a:cs typeface="Arial"/>
                <a:sym typeface="Arial"/>
              </a:rPr>
              <a:t> over you to bring about your conversion. Are you labouring to bring others in?</a:t>
            </a:r>
            <a:endParaRPr kumimoji="0" lang="en-GB" sz="2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736010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861295" y="566424"/>
            <a:ext cx="437092" cy="317787"/>
          </a:xfrm>
          <a:prstGeom prst="rect">
            <a:avLst/>
          </a:prstGeom>
        </p:spPr>
      </p:pic>
      <p:pic>
        <p:nvPicPr>
          <p:cNvPr id="14" name="Picture 13"/>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2871" y="2494810"/>
            <a:ext cx="437092" cy="422522"/>
          </a:xfrm>
          <a:prstGeom prst="rect">
            <a:avLst/>
          </a:prstGeom>
        </p:spPr>
      </p:pic>
      <p:pic>
        <p:nvPicPr>
          <p:cNvPr id="17" name="Picture 16"/>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2871" y="3845485"/>
            <a:ext cx="437092" cy="42252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000" r="16964"/>
          <a:stretch/>
        </p:blipFill>
        <p:spPr>
          <a:xfrm>
            <a:off x="408215" y="460158"/>
            <a:ext cx="1991267" cy="1767596"/>
          </a:xfrm>
          <a:prstGeom prst="rect">
            <a:avLst/>
          </a:prstGeom>
        </p:spPr>
      </p:pic>
      <p:sp>
        <p:nvSpPr>
          <p:cNvPr id="15" name="TextBox 14"/>
          <p:cNvSpPr txBox="1"/>
          <p:nvPr/>
        </p:nvSpPr>
        <p:spPr>
          <a:xfrm>
            <a:off x="1030844" y="5123080"/>
            <a:ext cx="7529879"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Begin the process of discipling the new converts on your BELIEVERS’ LIST and integrating them into the life of the Fellowship. </a:t>
            </a:r>
            <a:r>
              <a:rPr kumimoji="0" lang="en-US" sz="2800" b="0" i="0" u="none" strike="noStrike" cap="none" spc="0" normalizeH="0" dirty="0" smtClean="0">
                <a:ln>
                  <a:noFill/>
                </a:ln>
                <a:solidFill>
                  <a:srgbClr val="000000"/>
                </a:solidFill>
                <a:effectLst/>
                <a:uFillTx/>
                <a:latin typeface="Arial"/>
                <a:ea typeface="Arial"/>
                <a:cs typeface="Arial"/>
                <a:sym typeface="Arial"/>
              </a:rPr>
              <a:t>.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Rectangle 5"/>
          <p:cNvSpPr/>
          <p:nvPr/>
        </p:nvSpPr>
        <p:spPr>
          <a:xfrm>
            <a:off x="977304" y="3769951"/>
            <a:ext cx="7734895" cy="1384995"/>
          </a:xfrm>
          <a:prstGeom prst="rect">
            <a:avLst/>
          </a:prstGeom>
        </p:spPr>
        <p:txBody>
          <a:bodyPr wrap="square">
            <a:spAutoFit/>
          </a:bodyPr>
          <a:lstStyle/>
          <a:p>
            <a:r>
              <a:rPr lang="en-US" sz="2800" dirty="0" smtClean="0"/>
              <a:t>Transfer every </a:t>
            </a:r>
            <a:r>
              <a:rPr lang="en-US" sz="2800" dirty="0"/>
              <a:t>new Christian </a:t>
            </a:r>
            <a:r>
              <a:rPr lang="en-US" sz="2800" dirty="0" smtClean="0"/>
              <a:t>on your PROSPECTS’ LIST to </a:t>
            </a:r>
            <a:r>
              <a:rPr lang="en-US" sz="2800" dirty="0"/>
              <a:t>your BELIEVERS’ LIST and </a:t>
            </a:r>
            <a:r>
              <a:rPr lang="en-US" sz="2800" dirty="0" smtClean="0"/>
              <a:t>replace him with </a:t>
            </a:r>
            <a:r>
              <a:rPr lang="en-US" sz="2800" dirty="0"/>
              <a:t>another Non-Christian</a:t>
            </a:r>
          </a:p>
        </p:txBody>
      </p:sp>
      <p:sp>
        <p:nvSpPr>
          <p:cNvPr id="16" name="Rectangle 15"/>
          <p:cNvSpPr/>
          <p:nvPr/>
        </p:nvSpPr>
        <p:spPr>
          <a:xfrm>
            <a:off x="3214888" y="463116"/>
            <a:ext cx="5129012" cy="1384995"/>
          </a:xfrm>
          <a:prstGeom prst="rect">
            <a:avLst/>
          </a:prstGeom>
        </p:spPr>
        <p:txBody>
          <a:bodyPr wrap="square">
            <a:spAutoFit/>
          </a:bodyPr>
          <a:lstStyle/>
          <a:p>
            <a:r>
              <a:rPr lang="en-ZA" sz="2800" dirty="0"/>
              <a:t>Develop an ever expanding prospect list of unsaved people around </a:t>
            </a:r>
            <a:r>
              <a:rPr lang="en-ZA" sz="2800" dirty="0" smtClean="0"/>
              <a:t>you.</a:t>
            </a:r>
            <a:endParaRPr lang="en-ZA" sz="2800" dirty="0"/>
          </a:p>
        </p:txBody>
      </p:sp>
      <p:pic>
        <p:nvPicPr>
          <p:cNvPr id="19" name="Picture 18"/>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03120" y="5085050"/>
            <a:ext cx="437092" cy="422522"/>
          </a:xfrm>
          <a:prstGeom prst="rect">
            <a:avLst/>
          </a:prstGeom>
        </p:spPr>
      </p:pic>
      <p:sp>
        <p:nvSpPr>
          <p:cNvPr id="20" name="TextBox 19"/>
          <p:cNvSpPr txBox="1"/>
          <p:nvPr/>
        </p:nvSpPr>
        <p:spPr>
          <a:xfrm>
            <a:off x="1042933" y="2455105"/>
            <a:ext cx="5586779"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Update</a:t>
            </a:r>
            <a:r>
              <a:rPr kumimoji="0" lang="en-US" sz="2800" b="0" i="0" u="none" strike="noStrike" cap="none" spc="0" normalizeH="0" dirty="0" smtClean="0">
                <a:ln>
                  <a:noFill/>
                </a:ln>
                <a:solidFill>
                  <a:srgbClr val="000000"/>
                </a:solidFill>
                <a:effectLst/>
                <a:uFillTx/>
                <a:latin typeface="Arial"/>
                <a:ea typeface="Arial"/>
                <a:cs typeface="Arial"/>
                <a:sym typeface="Arial"/>
              </a:rPr>
              <a:t> your Prospects’ List </a:t>
            </a:r>
            <a:r>
              <a:rPr kumimoji="0" lang="en-US" sz="2800" b="0" i="0" u="none" strike="noStrike" cap="none" spc="0" normalizeH="0" baseline="0" dirty="0" smtClean="0">
                <a:ln>
                  <a:noFill/>
                </a:ln>
                <a:solidFill>
                  <a:srgbClr val="000000"/>
                </a:solidFill>
                <a:effectLst/>
                <a:uFillTx/>
                <a:latin typeface="Arial"/>
                <a:ea typeface="Arial"/>
                <a:cs typeface="Arial"/>
                <a:sym typeface="Arial"/>
              </a:rPr>
              <a:t>regularly as the prospects come</a:t>
            </a:r>
            <a:r>
              <a:rPr kumimoji="0" lang="en-US" sz="2800" b="0" i="0" u="none" strike="noStrike" cap="none" spc="0" normalizeH="0" dirty="0" smtClean="0">
                <a:ln>
                  <a:noFill/>
                </a:ln>
                <a:solidFill>
                  <a:srgbClr val="000000"/>
                </a:solidFill>
                <a:effectLst/>
                <a:uFillTx/>
                <a:latin typeface="Arial"/>
                <a:ea typeface="Arial"/>
                <a:cs typeface="Arial"/>
                <a:sym typeface="Arial"/>
              </a:rPr>
              <a:t> to Christ. </a:t>
            </a:r>
          </a:p>
          <a:p>
            <a:pPr marL="0" marR="0" indent="0" algn="l" defTabSz="914400" rtl="0" fontAlgn="auto" latinLnBrk="0" hangingPunct="0">
              <a:lnSpc>
                <a:spcPct val="100000"/>
              </a:lnSpc>
              <a:spcBef>
                <a:spcPts val="0"/>
              </a:spcBef>
              <a:spcAft>
                <a:spcPts val="0"/>
              </a:spcAft>
              <a:buClrTx/>
              <a:buSzTx/>
              <a:buFontTx/>
              <a:buNone/>
              <a:tabLst/>
            </a:pPr>
            <a:endParaRPr lang="en-US" sz="2800" baseline="0" dirty="0"/>
          </a:p>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945" t="4240" r="11684" b="5247"/>
          <a:stretch/>
        </p:blipFill>
        <p:spPr>
          <a:xfrm>
            <a:off x="6597053" y="1371598"/>
            <a:ext cx="2208660" cy="2456823"/>
          </a:xfrm>
          <a:prstGeom prst="rect">
            <a:avLst/>
          </a:prstGeom>
        </p:spPr>
      </p:pic>
      <p:sp>
        <p:nvSpPr>
          <p:cNvPr id="21" name="TextBox 20"/>
          <p:cNvSpPr txBox="1"/>
          <p:nvPr/>
        </p:nvSpPr>
        <p:spPr>
          <a:xfrm>
            <a:off x="6233388" y="1966526"/>
            <a:ext cx="2110512" cy="830995"/>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accent6">
                    <a:lumMod val="50000"/>
                  </a:schemeClr>
                </a:solidFill>
                <a:effectLst/>
                <a:uFillTx/>
                <a:latin typeface="Arial Black"/>
                <a:ea typeface="Arial"/>
                <a:cs typeface="Arial Black"/>
                <a:sym typeface="Arial"/>
              </a:rPr>
              <a:t>BELIEVERS’</a:t>
            </a:r>
          </a:p>
          <a:p>
            <a:pPr marL="0" marR="0" indent="0" algn="ctr" defTabSz="914400" rtl="0" fontAlgn="auto" latinLnBrk="0" hangingPunct="0">
              <a:lnSpc>
                <a:spcPct val="100000"/>
              </a:lnSpc>
              <a:spcBef>
                <a:spcPts val="0"/>
              </a:spcBef>
              <a:spcAft>
                <a:spcPts val="0"/>
              </a:spcAft>
              <a:buClrTx/>
              <a:buSzTx/>
              <a:buFontTx/>
              <a:buNone/>
              <a:tabLst/>
            </a:pPr>
            <a:r>
              <a:rPr lang="en-US" sz="2400" dirty="0" smtClean="0">
                <a:solidFill>
                  <a:schemeClr val="accent6">
                    <a:lumMod val="50000"/>
                  </a:schemeClr>
                </a:solidFill>
                <a:latin typeface="Arial Black"/>
                <a:cs typeface="Arial Black"/>
              </a:rPr>
              <a:t>LIST</a:t>
            </a:r>
            <a:endParaRPr kumimoji="0" lang="en-US" sz="2400" b="0" i="0" u="none" strike="noStrike" cap="none" spc="0" normalizeH="0" baseline="0" dirty="0">
              <a:ln>
                <a:noFill/>
              </a:ln>
              <a:solidFill>
                <a:schemeClr val="accent6">
                  <a:lumMod val="50000"/>
                </a:schemeClr>
              </a:solidFill>
              <a:effectLst/>
              <a:uFillTx/>
              <a:latin typeface="Arial Black"/>
              <a:cs typeface="Arial Black"/>
              <a:sym typeface="Arial"/>
            </a:endParaRPr>
          </a:p>
        </p:txBody>
      </p:sp>
    </p:spTree>
    <p:extLst>
      <p:ext uri="{BB962C8B-B14F-4D97-AF65-F5344CB8AC3E}">
        <p14:creationId xmlns:p14="http://schemas.microsoft.com/office/powerpoint/2010/main" val="11104226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strVal val="#ppt_w*0.70"/>
                                          </p:val>
                                        </p:tav>
                                        <p:tav tm="100000">
                                          <p:val>
                                            <p:strVal val="#ppt_w"/>
                                          </p:val>
                                        </p:tav>
                                      </p:tavLst>
                                    </p:anim>
                                    <p:anim calcmode="lin" valueType="num">
                                      <p:cBhvr>
                                        <p:cTn id="39" dur="1000" fill="hold"/>
                                        <p:tgtEl>
                                          <p:spTgt spid="8"/>
                                        </p:tgtEl>
                                        <p:attrNameLst>
                                          <p:attrName>ppt_h</p:attrName>
                                        </p:attrNameLst>
                                      </p:cBhvr>
                                      <p:tavLst>
                                        <p:tav tm="0">
                                          <p:val>
                                            <p:strVal val="#ppt_h"/>
                                          </p:val>
                                        </p:tav>
                                        <p:tav tm="100000">
                                          <p:val>
                                            <p:strVal val="#ppt_h"/>
                                          </p:val>
                                        </p:tav>
                                      </p:tavLst>
                                    </p:anim>
                                    <p:animEffect transition="in" filter="fade">
                                      <p:cBhvr>
                                        <p:cTn id="40" dur="1000"/>
                                        <p:tgtEl>
                                          <p:spTgt spid="8"/>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strVal val="#ppt_w*0.70"/>
                                          </p:val>
                                        </p:tav>
                                        <p:tav tm="100000">
                                          <p:val>
                                            <p:strVal val="#ppt_w"/>
                                          </p:val>
                                        </p:tav>
                                      </p:tavLst>
                                    </p:anim>
                                    <p:anim calcmode="lin" valueType="num">
                                      <p:cBhvr>
                                        <p:cTn id="44" dur="1000" fill="hold"/>
                                        <p:tgtEl>
                                          <p:spTgt spid="21"/>
                                        </p:tgtEl>
                                        <p:attrNameLst>
                                          <p:attrName>ppt_h</p:attrName>
                                        </p:attrNameLst>
                                      </p:cBhvr>
                                      <p:tavLst>
                                        <p:tav tm="0">
                                          <p:val>
                                            <p:strVal val="#ppt_h"/>
                                          </p:val>
                                        </p:tav>
                                        <p:tav tm="100000">
                                          <p:val>
                                            <p:strVal val="#ppt_h"/>
                                          </p:val>
                                        </p:tav>
                                      </p:tavLst>
                                    </p:anim>
                                    <p:animEffect transition="in" filter="fade">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heckerboard(across)">
                                      <p:cBhvr>
                                        <p:cTn id="50" dur="500"/>
                                        <p:tgtEl>
                                          <p:spTgt spid="1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heckerboard(across)">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p:bldP spid="20" grpId="0"/>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2090" y="2725045"/>
            <a:ext cx="43194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571500" marR="0" indent="-5715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4000" b="0" i="1" u="none" strike="noStrike" cap="none" spc="0" normalizeH="0" baseline="0" dirty="0" smtClean="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rPr>
              <a:t>Voice Magazine</a:t>
            </a:r>
            <a:endParaRPr kumimoji="0" lang="en-US" sz="4000" b="0" i="1" u="none" strike="noStrike" cap="none" spc="0" normalizeH="0" baseline="0" dirty="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endParaRPr>
          </a:p>
        </p:txBody>
      </p:sp>
      <p:sp>
        <p:nvSpPr>
          <p:cNvPr id="6" name="TextBox 5"/>
          <p:cNvSpPr txBox="1"/>
          <p:nvPr/>
        </p:nvSpPr>
        <p:spPr>
          <a:xfrm>
            <a:off x="382090" y="3637313"/>
            <a:ext cx="540147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571500" marR="0" indent="-5715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4000" b="0" i="1" u="none" strike="noStrike" cap="none" spc="0" normalizeH="0" baseline="0" dirty="0" smtClean="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rPr>
              <a:t>Now That You Have </a:t>
            </a:r>
          </a:p>
          <a:p>
            <a:pPr marL="0" marR="0" indent="0" algn="l" defTabSz="914400" rtl="0" fontAlgn="auto" latinLnBrk="0" hangingPunct="0">
              <a:lnSpc>
                <a:spcPct val="100000"/>
              </a:lnSpc>
              <a:spcBef>
                <a:spcPts val="0"/>
              </a:spcBef>
              <a:spcAft>
                <a:spcPts val="0"/>
              </a:spcAft>
              <a:buClrTx/>
              <a:buSzTx/>
              <a:buFontTx/>
              <a:buNone/>
              <a:tabLst/>
            </a:pPr>
            <a:r>
              <a:rPr kumimoji="0" lang="en-US" sz="4000" b="0" i="1" u="none" strike="noStrike" cap="none" spc="0" normalizeH="0" baseline="0" dirty="0" smtClean="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rPr>
              <a:t>Received Christ</a:t>
            </a:r>
            <a:endParaRPr kumimoji="0" lang="en-US" sz="4000" b="0" i="1" u="none" strike="noStrike" cap="none" spc="0" normalizeH="0" baseline="0" dirty="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endParaRPr>
          </a:p>
        </p:txBody>
      </p:sp>
      <p:sp>
        <p:nvSpPr>
          <p:cNvPr id="7" name="TextBox 6"/>
          <p:cNvSpPr txBox="1"/>
          <p:nvPr/>
        </p:nvSpPr>
        <p:spPr>
          <a:xfrm>
            <a:off x="468202" y="5267607"/>
            <a:ext cx="389144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571500" marR="0" indent="-5715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4000" b="0" i="1" u="none" strike="noStrike" cap="none" spc="0" normalizeH="0" baseline="0" dirty="0" smtClean="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rPr>
              <a:t>Decision Card</a:t>
            </a:r>
            <a:endParaRPr kumimoji="0" lang="en-US" sz="4000" b="0" i="1" u="none" strike="noStrike" cap="none" spc="0" normalizeH="0" baseline="0" dirty="0">
              <a:ln>
                <a:noFill/>
              </a:ln>
              <a:solidFill>
                <a:schemeClr val="accent6">
                  <a:lumMod val="50000"/>
                </a:schemeClr>
              </a:solidFill>
              <a:effectLst>
                <a:outerShdw blurRad="38100" dist="38100" dir="2700000" algn="tl">
                  <a:srgbClr val="000000">
                    <a:alpha val="43137"/>
                  </a:srgbClr>
                </a:outerShdw>
              </a:effectLst>
              <a:uFillTx/>
              <a:latin typeface="Arial"/>
              <a:ea typeface="Arial"/>
              <a:cs typeface="Arial"/>
              <a:sym typeface="Arial"/>
            </a:endParaRPr>
          </a:p>
        </p:txBody>
      </p:sp>
      <p:sp>
        <p:nvSpPr>
          <p:cNvPr id="9" name="TextBox 8"/>
          <p:cNvSpPr txBox="1"/>
          <p:nvPr/>
        </p:nvSpPr>
        <p:spPr>
          <a:xfrm>
            <a:off x="5397947" y="430431"/>
            <a:ext cx="3547584"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Flood your Car, Home, Office &amp; Briefcase with the copies of these indispensable tools... </a:t>
            </a:r>
            <a:endParaRPr kumimoji="0" lang="en-US" sz="3000" b="0" i="0" u="none" strike="noStrike" cap="none" spc="0" normalizeH="0" baseline="0" dirty="0">
              <a:ln>
                <a:noFill/>
              </a:ln>
              <a:solidFill>
                <a:srgbClr val="000000"/>
              </a:solidFill>
              <a:effectLst/>
              <a:uFillTx/>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5" y="430793"/>
            <a:ext cx="3394645" cy="1893575"/>
          </a:xfrm>
          <a:prstGeom prst="rect">
            <a:avLst/>
          </a:prstGeom>
        </p:spPr>
      </p:pic>
      <p:pic>
        <p:nvPicPr>
          <p:cNvPr id="10" name="Picture 9"/>
          <p:cNvPicPr>
            <a:picLocks noChangeAspect="1"/>
          </p:cNvPicPr>
          <p:nvPr/>
        </p:nvPicPr>
        <p:blipFill>
          <a:blip r:embed="rId3">
            <a:duotone>
              <a:prstClr val="black"/>
              <a:schemeClr val="accent3">
                <a:tint val="45000"/>
                <a:satMod val="400000"/>
              </a:schemeClr>
            </a:duotone>
          </a:blip>
          <a:stretch>
            <a:fillRect/>
          </a:stretch>
        </p:blipFill>
        <p:spPr>
          <a:xfrm>
            <a:off x="1534884" y="323223"/>
            <a:ext cx="440872" cy="651438"/>
          </a:xfrm>
          <a:prstGeom prst="rect">
            <a:avLst/>
          </a:prstGeom>
        </p:spPr>
      </p:pic>
      <p:pic>
        <p:nvPicPr>
          <p:cNvPr id="11" name="Picture 10"/>
          <p:cNvPicPr>
            <a:picLocks noChangeAspect="1"/>
          </p:cNvPicPr>
          <p:nvPr/>
        </p:nvPicPr>
        <p:blipFill>
          <a:blip r:embed="rId3">
            <a:duotone>
              <a:prstClr val="black"/>
              <a:schemeClr val="accent3">
                <a:tint val="45000"/>
                <a:satMod val="400000"/>
              </a:schemeClr>
            </a:duotone>
          </a:blip>
          <a:stretch>
            <a:fillRect/>
          </a:stretch>
        </p:blipFill>
        <p:spPr>
          <a:xfrm>
            <a:off x="2010840" y="339552"/>
            <a:ext cx="440872" cy="651438"/>
          </a:xfrm>
          <a:prstGeom prst="rect">
            <a:avLst/>
          </a:prstGeom>
        </p:spPr>
      </p:pic>
      <p:pic>
        <p:nvPicPr>
          <p:cNvPr id="12" name="Picture 11"/>
          <p:cNvPicPr>
            <a:picLocks noChangeAspect="1"/>
          </p:cNvPicPr>
          <p:nvPr/>
        </p:nvPicPr>
        <p:blipFill>
          <a:blip r:embed="rId3">
            <a:duotone>
              <a:prstClr val="black"/>
              <a:schemeClr val="accent3">
                <a:tint val="45000"/>
                <a:satMod val="400000"/>
              </a:schemeClr>
            </a:duotone>
          </a:blip>
          <a:stretch>
            <a:fillRect/>
          </a:stretch>
        </p:blipFill>
        <p:spPr>
          <a:xfrm>
            <a:off x="2486796" y="339552"/>
            <a:ext cx="440872" cy="651438"/>
          </a:xfrm>
          <a:prstGeom prst="rect">
            <a:avLst/>
          </a:prstGeom>
        </p:spPr>
      </p:pic>
      <p:sp>
        <p:nvSpPr>
          <p:cNvPr id="13" name="TextBox 12"/>
          <p:cNvSpPr txBox="1"/>
          <p:nvPr/>
        </p:nvSpPr>
        <p:spPr>
          <a:xfrm>
            <a:off x="5397947" y="4067279"/>
            <a:ext cx="3187254" cy="240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...And be ready to deploy them as the Holy Spirit presents you with opportunities.</a:t>
            </a:r>
            <a:endParaRPr kumimoji="0" lang="en-US" sz="3000" b="0" i="0" u="none" strike="noStrike" cap="none" spc="0" normalizeH="0" baseline="0" dirty="0">
              <a:ln>
                <a:noFill/>
              </a:ln>
              <a:solidFill>
                <a:srgbClr val="000000"/>
              </a:solidFill>
              <a:effectLst/>
              <a:uFillTx/>
              <a:sym typeface="Arial"/>
            </a:endParaRPr>
          </a:p>
        </p:txBody>
      </p:sp>
      <p:cxnSp>
        <p:nvCxnSpPr>
          <p:cNvPr id="4" name="Straight Connector 3"/>
          <p:cNvCxnSpPr/>
          <p:nvPr/>
        </p:nvCxnSpPr>
        <p:spPr>
          <a:xfrm>
            <a:off x="5978769" y="3637313"/>
            <a:ext cx="192727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89050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23" presetClass="entr" presetSubtype="16"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childTnLst>
                                </p:cTn>
                              </p:par>
                            </p:childTnLst>
                          </p:cTn>
                        </p:par>
                        <p:par>
                          <p:cTn id="43" fill="hold">
                            <p:stCondLst>
                              <p:cond delay="2000"/>
                            </p:stCondLst>
                            <p:childTnLst>
                              <p:par>
                                <p:cTn id="44" presetID="23" presetClass="entr" presetSubtype="16"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strVal val="#ppt_w*0.70"/>
                                          </p:val>
                                        </p:tav>
                                        <p:tav tm="100000">
                                          <p:val>
                                            <p:strVal val="#ppt_w"/>
                                          </p:val>
                                        </p:tav>
                                      </p:tavLst>
                                    </p:anim>
                                    <p:anim calcmode="lin" valueType="num">
                                      <p:cBhvr>
                                        <p:cTn id="53" dur="1000" fill="hold"/>
                                        <p:tgtEl>
                                          <p:spTgt spid="4"/>
                                        </p:tgtEl>
                                        <p:attrNameLst>
                                          <p:attrName>ppt_h</p:attrName>
                                        </p:attrNameLst>
                                      </p:cBhvr>
                                      <p:tavLst>
                                        <p:tav tm="0">
                                          <p:val>
                                            <p:strVal val="#ppt_h"/>
                                          </p:val>
                                        </p:tav>
                                        <p:tav tm="100000">
                                          <p:val>
                                            <p:strVal val="#ppt_h"/>
                                          </p:val>
                                        </p:tav>
                                      </p:tavLst>
                                    </p:anim>
                                    <p:animEffect transition="in" filter="fade">
                                      <p:cBhvr>
                                        <p:cTn id="54" dur="1000"/>
                                        <p:tgtEl>
                                          <p:spTgt spid="4"/>
                                        </p:tgtEl>
                                      </p:cBhvr>
                                    </p:animEffect>
                                  </p:childTnLst>
                                </p:cTn>
                              </p:par>
                            </p:childTnLst>
                          </p:cTn>
                        </p:par>
                        <p:par>
                          <p:cTn id="55" fill="hold">
                            <p:stCondLst>
                              <p:cond delay="1000"/>
                            </p:stCondLst>
                            <p:childTnLst>
                              <p:par>
                                <p:cTn id="56" presetID="55"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0.70"/>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7182" y="1292385"/>
            <a:ext cx="3313641"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chemeClr val="accent6">
                    <a:lumMod val="50000"/>
                  </a:schemeClr>
                </a:solidFill>
                <a:effectLst/>
                <a:uFillTx/>
                <a:latin typeface="Arial Black"/>
                <a:ea typeface="Arial"/>
                <a:cs typeface="Arial Black"/>
                <a:sym typeface="Arial"/>
              </a:rPr>
              <a:t>OPERATION</a:t>
            </a:r>
          </a:p>
        </p:txBody>
      </p:sp>
      <p:pic>
        <p:nvPicPr>
          <p:cNvPr id="12" name="Picture 11"/>
          <p:cNvPicPr>
            <a:picLocks noChangeAspect="1"/>
          </p:cNvPicPr>
          <p:nvPr/>
        </p:nvPicPr>
        <p:blipFill>
          <a:blip r:embed="rId2">
            <a:duotone>
              <a:prstClr val="black"/>
              <a:schemeClr val="accent3">
                <a:tint val="45000"/>
                <a:satMod val="400000"/>
              </a:schemeClr>
            </a:duotone>
          </a:blip>
          <a:stretch>
            <a:fillRect/>
          </a:stretch>
        </p:blipFill>
        <p:spPr>
          <a:xfrm>
            <a:off x="387183" y="1969491"/>
            <a:ext cx="915324" cy="1352494"/>
          </a:xfrm>
          <a:prstGeom prst="rect">
            <a:avLst/>
          </a:prstGeom>
        </p:spPr>
      </p:pic>
      <p:sp>
        <p:nvSpPr>
          <p:cNvPr id="2" name="TextBox 1"/>
          <p:cNvSpPr txBox="1"/>
          <p:nvPr/>
        </p:nvSpPr>
        <p:spPr>
          <a:xfrm>
            <a:off x="448641" y="4240368"/>
            <a:ext cx="4289581"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t>Don’t Just ASK of God for the heathen, GO to where they are and BRING them in</a:t>
            </a:r>
            <a:endParaRPr kumimoji="0" lang="en-US" sz="3200" b="0" i="0" u="none" strike="noStrike" cap="none" spc="0" normalizeH="0" baseline="0" dirty="0">
              <a:ln>
                <a:noFill/>
              </a:ln>
              <a:solidFill>
                <a:srgbClr val="000000"/>
              </a:solidFill>
              <a:effectLst/>
              <a:uFillTx/>
              <a:sym typeface="Arial"/>
            </a:endParaRPr>
          </a:p>
        </p:txBody>
      </p:sp>
      <p:pic>
        <p:nvPicPr>
          <p:cNvPr id="16" name="Picture 15"/>
          <p:cNvPicPr>
            <a:picLocks noChangeAspect="1"/>
          </p:cNvPicPr>
          <p:nvPr/>
        </p:nvPicPr>
        <p:blipFill>
          <a:blip r:embed="rId2">
            <a:duotone>
              <a:prstClr val="black"/>
              <a:schemeClr val="accent3">
                <a:tint val="45000"/>
                <a:satMod val="400000"/>
              </a:schemeClr>
            </a:duotone>
          </a:blip>
          <a:stretch>
            <a:fillRect/>
          </a:stretch>
        </p:blipFill>
        <p:spPr>
          <a:xfrm>
            <a:off x="1549028" y="1969491"/>
            <a:ext cx="915324" cy="1352494"/>
          </a:xfrm>
          <a:prstGeom prst="rect">
            <a:avLst/>
          </a:prstGeom>
        </p:spPr>
      </p:pic>
      <p:pic>
        <p:nvPicPr>
          <p:cNvPr id="18" name="Picture 17"/>
          <p:cNvPicPr>
            <a:picLocks noChangeAspect="1"/>
          </p:cNvPicPr>
          <p:nvPr/>
        </p:nvPicPr>
        <p:blipFill>
          <a:blip r:embed="rId3"/>
          <a:stretch>
            <a:fillRect/>
          </a:stretch>
        </p:blipFill>
        <p:spPr>
          <a:xfrm>
            <a:off x="448641" y="354624"/>
            <a:ext cx="2223798" cy="733602"/>
          </a:xfrm>
          <a:prstGeom prst="rect">
            <a:avLst/>
          </a:prstGeom>
        </p:spPr>
      </p:pic>
      <p:pic>
        <p:nvPicPr>
          <p:cNvPr id="13" name="Picture 12"/>
          <p:cNvPicPr>
            <a:picLocks noChangeAspect="1"/>
          </p:cNvPicPr>
          <p:nvPr/>
        </p:nvPicPr>
        <p:blipFill>
          <a:blip r:embed="rId2">
            <a:duotone>
              <a:prstClr val="black"/>
              <a:schemeClr val="accent3">
                <a:tint val="45000"/>
                <a:satMod val="400000"/>
              </a:schemeClr>
            </a:duotone>
          </a:blip>
          <a:stretch>
            <a:fillRect/>
          </a:stretch>
        </p:blipFill>
        <p:spPr>
          <a:xfrm>
            <a:off x="2690866" y="1969491"/>
            <a:ext cx="915324" cy="135249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7366"/>
          <a:stretch/>
        </p:blipFill>
        <p:spPr>
          <a:xfrm>
            <a:off x="5202543" y="352348"/>
            <a:ext cx="3275671" cy="3541212"/>
          </a:xfrm>
          <a:prstGeom prst="rect">
            <a:avLst/>
          </a:prstGeom>
          <a:effectLst>
            <a:glow rad="228600">
              <a:schemeClr val="accent1">
                <a:satMod val="175000"/>
                <a:alpha val="40000"/>
              </a:schemeClr>
            </a:glow>
          </a:effectLst>
        </p:spPr>
      </p:pic>
      <p:pic>
        <p:nvPicPr>
          <p:cNvPr id="10" name="Picture 9"/>
          <p:cNvPicPr>
            <a:picLocks noChangeAspect="1"/>
          </p:cNvPicPr>
          <p:nvPr/>
        </p:nvPicPr>
        <p:blipFill>
          <a:blip r:embed="rId5"/>
          <a:stretch>
            <a:fillRect/>
          </a:stretch>
        </p:blipFill>
        <p:spPr>
          <a:xfrm>
            <a:off x="6630725" y="4240368"/>
            <a:ext cx="1970262" cy="2270811"/>
          </a:xfrm>
          <a:prstGeom prst="rect">
            <a:avLst/>
          </a:prstGeom>
        </p:spPr>
      </p:pic>
      <p:pic>
        <p:nvPicPr>
          <p:cNvPr id="11" name="Picture 10"/>
          <p:cNvPicPr>
            <a:picLocks noChangeAspect="1"/>
          </p:cNvPicPr>
          <p:nvPr/>
        </p:nvPicPr>
        <p:blipFill>
          <a:blip r:embed="rId2">
            <a:duotone>
              <a:prstClr val="black"/>
              <a:schemeClr val="accent3">
                <a:tint val="45000"/>
                <a:satMod val="400000"/>
              </a:schemeClr>
            </a:duotone>
          </a:blip>
          <a:stretch>
            <a:fillRect/>
          </a:stretch>
        </p:blipFill>
        <p:spPr>
          <a:xfrm>
            <a:off x="387182" y="1969491"/>
            <a:ext cx="915324" cy="1352494"/>
          </a:xfrm>
          <a:prstGeom prst="rect">
            <a:avLst/>
          </a:prstGeom>
        </p:spPr>
      </p:pic>
    </p:spTree>
    <p:extLst>
      <p:ext uri="{BB962C8B-B14F-4D97-AF65-F5344CB8AC3E}">
        <p14:creationId xmlns:p14="http://schemas.microsoft.com/office/powerpoint/2010/main" val="68021189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strVal val="#ppt_w*0.70"/>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Effect transition="in" filter="fade">
                                      <p:cBhvr>
                                        <p:cTn id="28" dur="1000"/>
                                        <p:tgtEl>
                                          <p:spTgt spid="12"/>
                                        </p:tgtEl>
                                      </p:cBhvr>
                                    </p:animEffect>
                                  </p:childTnLst>
                                </p:cTn>
                              </p:par>
                              <p:par>
                                <p:cTn id="29" presetID="5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strVal val="#ppt_w*0.70"/>
                                          </p:val>
                                        </p:tav>
                                        <p:tav tm="100000">
                                          <p:val>
                                            <p:strVal val="#ppt_w"/>
                                          </p:val>
                                        </p:tav>
                                      </p:tavLst>
                                    </p:anim>
                                    <p:anim calcmode="lin" valueType="num">
                                      <p:cBhvr>
                                        <p:cTn id="32" dur="1000" fill="hold"/>
                                        <p:tgtEl>
                                          <p:spTgt spid="16"/>
                                        </p:tgtEl>
                                        <p:attrNameLst>
                                          <p:attrName>ppt_h</p:attrName>
                                        </p:attrNameLst>
                                      </p:cBhvr>
                                      <p:tavLst>
                                        <p:tav tm="0">
                                          <p:val>
                                            <p:strVal val="#ppt_h"/>
                                          </p:val>
                                        </p:tav>
                                        <p:tav tm="100000">
                                          <p:val>
                                            <p:strVal val="#ppt_h"/>
                                          </p:val>
                                        </p:tav>
                                      </p:tavLst>
                                    </p:anim>
                                    <p:animEffect transition="in" filter="fade">
                                      <p:cBhvr>
                                        <p:cTn id="33" dur="1000"/>
                                        <p:tgtEl>
                                          <p:spTgt spid="16"/>
                                        </p:tgtEl>
                                      </p:cBhvr>
                                    </p:animEffect>
                                  </p:childTnLst>
                                </p:cTn>
                              </p:par>
                              <p:par>
                                <p:cTn id="34" presetID="55"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0.70"/>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transition="in" filter="fade">
                                      <p:cBhvr>
                                        <p:cTn id="38" dur="1000"/>
                                        <p:tgtEl>
                                          <p:spTgt spid="13"/>
                                        </p:tgtEl>
                                      </p:cBhvr>
                                    </p:animEffect>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childTnLst>
                                </p:cTn>
                              </p:par>
                              <p:par>
                                <p:cTn id="44" presetID="55"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par>
                          <p:cTn id="49" fill="hold">
                            <p:stCondLst>
                              <p:cond delay="3000"/>
                            </p:stCondLst>
                            <p:childTnLst>
                              <p:par>
                                <p:cTn id="50" presetID="55"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0.70"/>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15" r="10959"/>
          <a:stretch/>
        </p:blipFill>
        <p:spPr>
          <a:xfrm>
            <a:off x="378006" y="431543"/>
            <a:ext cx="4124528" cy="1549400"/>
          </a:xfrm>
          <a:prstGeom prst="rect">
            <a:avLst/>
          </a:prstGeom>
          <a:effectLst>
            <a:glow rad="139700">
              <a:schemeClr val="accent1">
                <a:satMod val="175000"/>
                <a:alpha val="40000"/>
              </a:schemeClr>
            </a:glow>
          </a:effectLst>
        </p:spPr>
      </p:pic>
      <p:sp>
        <p:nvSpPr>
          <p:cNvPr id="3" name="TextBox 2"/>
          <p:cNvSpPr txBox="1"/>
          <p:nvPr/>
        </p:nvSpPr>
        <p:spPr>
          <a:xfrm>
            <a:off x="475281" y="2482967"/>
            <a:ext cx="5932233"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In your group, </a:t>
            </a:r>
            <a:r>
              <a:rPr lang="en-US" sz="3000" smtClean="0"/>
              <a:t>discuss creative ways to use OPERATION 555</a:t>
            </a:r>
            <a:endParaRPr kumimoji="0" lang="en-US" sz="3000" b="0" i="0" u="none" strike="noStrike" cap="none" spc="0" normalizeH="0" baseline="0" dirty="0">
              <a:ln>
                <a:noFill/>
              </a:ln>
              <a:solidFill>
                <a:srgbClr val="000000"/>
              </a:solidFill>
              <a:effectLst/>
              <a:uFillTx/>
              <a:sym typeface="Arial"/>
            </a:endParaRPr>
          </a:p>
        </p:txBody>
      </p:sp>
      <p:sp>
        <p:nvSpPr>
          <p:cNvPr id="4" name="TextBox 3"/>
          <p:cNvSpPr txBox="1"/>
          <p:nvPr/>
        </p:nvSpPr>
        <p:spPr>
          <a:xfrm>
            <a:off x="455826" y="4000652"/>
            <a:ext cx="6690991"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Prayerfully fill out your Prospects’ List. </a:t>
            </a:r>
            <a:endParaRPr kumimoji="0" lang="en-US" sz="3000" b="0" i="0" u="none" strike="noStrike" cap="none" spc="0" normalizeH="0" baseline="0" dirty="0">
              <a:ln>
                <a:noFill/>
              </a:ln>
              <a:solidFill>
                <a:srgbClr val="000000"/>
              </a:solidFill>
              <a:effectLst/>
              <a:uFillTx/>
              <a:sym typeface="Arial"/>
            </a:endParaRPr>
          </a:p>
        </p:txBody>
      </p:sp>
      <p:sp>
        <p:nvSpPr>
          <p:cNvPr id="5" name="TextBox 4"/>
          <p:cNvSpPr txBox="1"/>
          <p:nvPr/>
        </p:nvSpPr>
        <p:spPr>
          <a:xfrm>
            <a:off x="455825" y="5056672"/>
            <a:ext cx="669099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smtClean="0"/>
              <a:t>Pray, asking the Lord of the harvest to grant you grace and </a:t>
            </a:r>
            <a:r>
              <a:rPr lang="en-US" sz="3000" dirty="0" err="1" smtClean="0"/>
              <a:t>favour</a:t>
            </a:r>
            <a:r>
              <a:rPr lang="en-US" sz="3000" dirty="0" smtClean="0"/>
              <a:t> in this assignment. </a:t>
            </a:r>
            <a:endParaRPr kumimoji="0" lang="en-US" sz="30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12681283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765" t="55198" r="27873" b="22558"/>
          <a:stretch/>
        </p:blipFill>
        <p:spPr>
          <a:xfrm>
            <a:off x="330740" y="389106"/>
            <a:ext cx="4513634" cy="894945"/>
          </a:xfrm>
          <a:prstGeom prst="rect">
            <a:avLst/>
          </a:prstGeom>
        </p:spPr>
      </p:pic>
      <p:sp>
        <p:nvSpPr>
          <p:cNvPr id="4" name="TextBox 3"/>
          <p:cNvSpPr txBox="1"/>
          <p:nvPr/>
        </p:nvSpPr>
        <p:spPr>
          <a:xfrm>
            <a:off x="330740" y="2091447"/>
            <a:ext cx="8482520" cy="71984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extBox 4"/>
          <p:cNvSpPr txBox="1"/>
          <p:nvPr/>
        </p:nvSpPr>
        <p:spPr>
          <a:xfrm>
            <a:off x="330740" y="2723745"/>
            <a:ext cx="8482520" cy="71984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TextBox 5"/>
          <p:cNvSpPr txBox="1"/>
          <p:nvPr/>
        </p:nvSpPr>
        <p:spPr>
          <a:xfrm>
            <a:off x="330740" y="3443592"/>
            <a:ext cx="8482520" cy="71984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TextBox 6"/>
          <p:cNvSpPr txBox="1"/>
          <p:nvPr/>
        </p:nvSpPr>
        <p:spPr>
          <a:xfrm>
            <a:off x="330740" y="4163439"/>
            <a:ext cx="8482520" cy="71984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TextBox 7"/>
          <p:cNvSpPr txBox="1"/>
          <p:nvPr/>
        </p:nvSpPr>
        <p:spPr>
          <a:xfrm>
            <a:off x="330740" y="4883286"/>
            <a:ext cx="8482520" cy="71984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TextBox 8"/>
          <p:cNvSpPr txBox="1"/>
          <p:nvPr/>
        </p:nvSpPr>
        <p:spPr>
          <a:xfrm>
            <a:off x="330740" y="5603133"/>
            <a:ext cx="8482520" cy="71984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0" name="TextBox 9"/>
          <p:cNvSpPr txBox="1"/>
          <p:nvPr/>
        </p:nvSpPr>
        <p:spPr>
          <a:xfrm>
            <a:off x="8326869" y="1640095"/>
            <a:ext cx="51231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badi MT Condensed Extra Bold" charset="0"/>
                <a:ea typeface="Abadi MT Condensed Extra Bold" charset="0"/>
                <a:cs typeface="Abadi MT Condensed Extra Bold" charset="0"/>
                <a:sym typeface="Arial"/>
              </a:rPr>
              <a:t>TEL</a:t>
            </a:r>
            <a:endParaRPr kumimoji="0" lang="en-US" sz="2400" b="0" i="0" u="none" strike="noStrike" cap="none" spc="0" normalizeH="0" baseline="0" dirty="0">
              <a:ln>
                <a:noFill/>
              </a:ln>
              <a:solidFill>
                <a:srgbClr val="000000"/>
              </a:solidFill>
              <a:effectLst/>
              <a:uFillTx/>
              <a:latin typeface="Abadi MT Condensed Extra Bold" charset="0"/>
              <a:ea typeface="Abadi MT Condensed Extra Bold" charset="0"/>
              <a:cs typeface="Abadi MT Condensed Extra Bold" charset="0"/>
              <a:sym typeface="Arial"/>
            </a:endParaRPr>
          </a:p>
        </p:txBody>
      </p:sp>
      <p:sp>
        <p:nvSpPr>
          <p:cNvPr id="11" name="TextBox 10"/>
          <p:cNvSpPr txBox="1"/>
          <p:nvPr/>
        </p:nvSpPr>
        <p:spPr>
          <a:xfrm>
            <a:off x="308051" y="1640095"/>
            <a:ext cx="75918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badi MT Condensed Extra Bold" charset="0"/>
                <a:ea typeface="Abadi MT Condensed Extra Bold" charset="0"/>
                <a:cs typeface="Abadi MT Condensed Extra Bold" charset="0"/>
                <a:sym typeface="Arial"/>
              </a:rPr>
              <a:t>NAME</a:t>
            </a:r>
            <a:endParaRPr kumimoji="0" lang="en-US" sz="2400" b="0" i="0" u="none" strike="noStrike" cap="none" spc="0" normalizeH="0" baseline="0" dirty="0">
              <a:ln>
                <a:noFill/>
              </a:ln>
              <a:solidFill>
                <a:srgbClr val="000000"/>
              </a:solidFill>
              <a:effectLst/>
              <a:uFillTx/>
              <a:latin typeface="Abadi MT Condensed Extra Bold" charset="0"/>
              <a:ea typeface="Abadi MT Condensed Extra Bold" charset="0"/>
              <a:cs typeface="Abadi MT Condensed Extra Bold" charset="0"/>
              <a:sym typeface="Arial"/>
            </a:endParaRPr>
          </a:p>
        </p:txBody>
      </p:sp>
      <p:pic>
        <p:nvPicPr>
          <p:cNvPr id="12" name="Picture 11"/>
          <p:cNvPicPr>
            <a:picLocks noChangeAspect="1"/>
          </p:cNvPicPr>
          <p:nvPr/>
        </p:nvPicPr>
        <p:blipFill>
          <a:blip r:embed="rId3"/>
          <a:stretch>
            <a:fillRect/>
          </a:stretch>
        </p:blipFill>
        <p:spPr>
          <a:xfrm>
            <a:off x="6089515" y="371343"/>
            <a:ext cx="1750979" cy="1632555"/>
          </a:xfrm>
          <a:prstGeom prst="rect">
            <a:avLst/>
          </a:prstGeom>
        </p:spPr>
      </p:pic>
    </p:spTree>
    <p:extLst>
      <p:ext uri="{BB962C8B-B14F-4D97-AF65-F5344CB8AC3E}">
        <p14:creationId xmlns:p14="http://schemas.microsoft.com/office/powerpoint/2010/main" val="5253020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620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15" y="497542"/>
            <a:ext cx="5564412" cy="3423771"/>
          </a:xfrm>
          <a:prstGeom prst="rect">
            <a:avLst/>
          </a:prstGeom>
        </p:spPr>
      </p:pic>
      <p:sp>
        <p:nvSpPr>
          <p:cNvPr id="3" name="TextBox 2"/>
          <p:cNvSpPr txBox="1"/>
          <p:nvPr/>
        </p:nvSpPr>
        <p:spPr>
          <a:xfrm>
            <a:off x="368663" y="4299606"/>
            <a:ext cx="5973066"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GB" sz="48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Rediscovering</a:t>
            </a:r>
            <a:r>
              <a:rPr kumimoji="0" lang="en-GB" sz="4800" b="0" i="0" u="none" strike="noStrike" cap="none" spc="0" normalizeH="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 Our Heritage </a:t>
            </a:r>
            <a:r>
              <a:rPr lang="en-GB" sz="4800" baseline="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Reach The Men At The Gates</a:t>
            </a:r>
            <a:endParaRPr kumimoji="0" lang="en-GB" sz="48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6341729" y="5410200"/>
            <a:ext cx="1928354" cy="1167479"/>
          </a:xfrm>
          <a:prstGeom prst="rect">
            <a:avLst/>
          </a:prstGeom>
        </p:spPr>
      </p:pic>
      <p:sp>
        <p:nvSpPr>
          <p:cNvPr id="5" name="TextBox 4"/>
          <p:cNvSpPr txBox="1"/>
          <p:nvPr/>
        </p:nvSpPr>
        <p:spPr>
          <a:xfrm>
            <a:off x="6563163" y="5581849"/>
            <a:ext cx="154946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FFFFFF"/>
                </a:solidFill>
                <a:effectLst/>
                <a:uFillTx/>
                <a:latin typeface="Arial"/>
                <a:ea typeface="Arial"/>
                <a:cs typeface="Arial"/>
                <a:sym typeface="Arial"/>
              </a:rPr>
              <a:t>NT1803</a:t>
            </a:r>
            <a:endParaRPr kumimoji="0" lang="en-US" sz="3200" b="0" i="0" u="none" strike="noStrike" cap="none" spc="0" normalizeH="0" baseline="0" dirty="0">
              <a:ln>
                <a:noFill/>
              </a:ln>
              <a:solidFill>
                <a:srgbClr val="FFFFFF"/>
              </a:solidFill>
              <a:effectLst/>
              <a:uFillTx/>
              <a:latin typeface="Arial"/>
              <a:ea typeface="Arial"/>
              <a:cs typeface="Arial"/>
              <a:sym typeface="Arial"/>
            </a:endParaRPr>
          </a:p>
        </p:txBody>
      </p:sp>
    </p:spTree>
    <p:extLst>
      <p:ext uri="{BB962C8B-B14F-4D97-AF65-F5344CB8AC3E}">
        <p14:creationId xmlns:p14="http://schemas.microsoft.com/office/powerpoint/2010/main" val="133235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683" y="3183844"/>
            <a:ext cx="5079501" cy="55399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The nations</a:t>
            </a:r>
            <a:r>
              <a:rPr kumimoji="0" lang="en-US" sz="3000" b="0" i="0" u="none" strike="noStrike" cap="none" spc="0" normalizeH="0" dirty="0">
                <a:ln>
                  <a:noFill/>
                </a:ln>
                <a:solidFill>
                  <a:srgbClr val="000000"/>
                </a:solidFill>
                <a:effectLst/>
                <a:uFillTx/>
                <a:latin typeface="Arial"/>
                <a:ea typeface="Arial"/>
                <a:cs typeface="Arial"/>
                <a:sym typeface="Arial"/>
              </a:rPr>
              <a:t> are angry    </a:t>
            </a:r>
            <a:r>
              <a:rPr kumimoji="0" lang="en-US" sz="3000" b="0" i="1" u="none" strike="noStrike" cap="none" spc="0" normalizeH="0" dirty="0" err="1">
                <a:ln>
                  <a:noFill/>
                </a:ln>
                <a:solidFill>
                  <a:srgbClr val="000000"/>
                </a:solidFill>
                <a:effectLst/>
                <a:uFillTx/>
                <a:latin typeface="Arial"/>
                <a:ea typeface="Arial"/>
                <a:cs typeface="Arial"/>
                <a:sym typeface="Arial"/>
              </a:rPr>
              <a:t>Vs</a:t>
            </a:r>
            <a:r>
              <a:rPr kumimoji="0" lang="en-US" sz="3000" b="0" i="1" u="none" strike="noStrike" cap="none" spc="0" normalizeH="0" dirty="0">
                <a:ln>
                  <a:noFill/>
                </a:ln>
                <a:solidFill>
                  <a:srgbClr val="000000"/>
                </a:solidFill>
                <a:effectLst/>
                <a:uFillTx/>
                <a:latin typeface="Arial"/>
                <a:ea typeface="Arial"/>
                <a:cs typeface="Arial"/>
                <a:sym typeface="Arial"/>
              </a:rPr>
              <a:t> 1</a:t>
            </a:r>
            <a:endParaRPr kumimoji="0" lang="en-US" sz="3000" b="0" i="1" u="none" strike="noStrike" cap="none" spc="0" normalizeH="0" baseline="0" dirty="0">
              <a:ln>
                <a:noFill/>
              </a:ln>
              <a:solidFill>
                <a:srgbClr val="000000"/>
              </a:solidFill>
              <a:effectLst/>
              <a:uFillTx/>
              <a:latin typeface="Arial"/>
              <a:ea typeface="Arial"/>
              <a:cs typeface="Arial"/>
              <a:sym typeface="Arial"/>
            </a:endParaRPr>
          </a:p>
        </p:txBody>
      </p:sp>
      <p:pic>
        <p:nvPicPr>
          <p:cNvPr id="6" name="Picture 5"/>
          <p:cNvPicPr>
            <a:picLocks noChangeAspect="1"/>
          </p:cNvPicPr>
          <p:nvPr/>
        </p:nvPicPr>
        <p:blipFill>
          <a:blip r:embed="rId2"/>
          <a:stretch>
            <a:fillRect/>
          </a:stretch>
        </p:blipFill>
        <p:spPr>
          <a:xfrm>
            <a:off x="3010256" y="350259"/>
            <a:ext cx="3886335" cy="2033087"/>
          </a:xfrm>
          <a:prstGeom prst="rect">
            <a:avLst/>
          </a:prstGeom>
        </p:spPr>
      </p:pic>
      <p:sp>
        <p:nvSpPr>
          <p:cNvPr id="7" name="TextBox 6"/>
          <p:cNvSpPr txBox="1"/>
          <p:nvPr/>
        </p:nvSpPr>
        <p:spPr>
          <a:xfrm>
            <a:off x="4593557" y="350259"/>
            <a:ext cx="425395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smtClean="0">
                <a:latin typeface="Arial "/>
                <a:cs typeface="Arial "/>
              </a:rPr>
              <a:t> An</a:t>
            </a:r>
            <a:r>
              <a:rPr kumimoji="0" lang="en-US" sz="3200" b="0" i="0" u="none" strike="noStrike" cap="none" spc="0" normalizeH="0" baseline="0" dirty="0" smtClean="0">
                <a:ln>
                  <a:noFill/>
                </a:ln>
                <a:solidFill>
                  <a:srgbClr val="000000"/>
                </a:solidFill>
                <a:effectLst/>
                <a:uFillTx/>
                <a:latin typeface="Arial "/>
                <a:ea typeface="Arial"/>
                <a:cs typeface="Arial "/>
                <a:sym typeface="Arial"/>
              </a:rPr>
              <a:t>d The </a:t>
            </a:r>
            <a:r>
              <a:rPr kumimoji="0" lang="en-US" sz="3200" b="0" i="0" u="none" strike="noStrike" cap="none" spc="0" normalizeH="0" baseline="0" dirty="0">
                <a:ln>
                  <a:noFill/>
                </a:ln>
                <a:solidFill>
                  <a:srgbClr val="000000"/>
                </a:solidFill>
                <a:effectLst/>
                <a:uFillTx/>
                <a:latin typeface="Arial "/>
                <a:ea typeface="Arial"/>
                <a:cs typeface="Arial "/>
                <a:sym typeface="Arial"/>
              </a:rPr>
              <a:t>World Is In A</a:t>
            </a:r>
          </a:p>
        </p:txBody>
      </p:sp>
      <p:sp>
        <p:nvSpPr>
          <p:cNvPr id="8" name="TextBox 7"/>
          <p:cNvSpPr txBox="1"/>
          <p:nvPr/>
        </p:nvSpPr>
        <p:spPr>
          <a:xfrm>
            <a:off x="518684" y="3700824"/>
            <a:ext cx="5079500" cy="55399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Arial"/>
                <a:ea typeface="Arial"/>
                <a:cs typeface="Arial"/>
                <a:sym typeface="Arial"/>
              </a:rPr>
              <a:t>The People are plotting  </a:t>
            </a:r>
            <a:r>
              <a:rPr kumimoji="0" lang="en-US" sz="3000" b="0" i="1" u="none" strike="noStrike" cap="none" spc="0" normalizeH="0" baseline="0" dirty="0" err="1">
                <a:ln>
                  <a:noFill/>
                </a:ln>
                <a:solidFill>
                  <a:srgbClr val="000000"/>
                </a:solidFill>
                <a:effectLst/>
                <a:uFillTx/>
                <a:latin typeface="Arial"/>
                <a:ea typeface="Arial"/>
                <a:cs typeface="Arial"/>
                <a:sym typeface="Arial"/>
              </a:rPr>
              <a:t>Vs</a:t>
            </a:r>
            <a:r>
              <a:rPr kumimoji="0" lang="en-US" sz="3000" b="0" i="1" u="none" strike="noStrike" cap="none" spc="0" normalizeH="0" baseline="0" dirty="0">
                <a:ln>
                  <a:noFill/>
                </a:ln>
                <a:solidFill>
                  <a:srgbClr val="000000"/>
                </a:solidFill>
                <a:effectLst/>
                <a:uFillTx/>
                <a:latin typeface="Arial"/>
                <a:ea typeface="Arial"/>
                <a:cs typeface="Arial"/>
                <a:sym typeface="Arial"/>
              </a:rPr>
              <a:t> 1</a:t>
            </a:r>
          </a:p>
        </p:txBody>
      </p:sp>
      <p:sp>
        <p:nvSpPr>
          <p:cNvPr id="11" name="TextBox 10"/>
          <p:cNvSpPr txBox="1"/>
          <p:nvPr/>
        </p:nvSpPr>
        <p:spPr>
          <a:xfrm>
            <a:off x="529952" y="4275143"/>
            <a:ext cx="5068232" cy="55399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dirty="0">
                <a:solidFill>
                  <a:srgbClr val="000000"/>
                </a:solidFill>
                <a:latin typeface="Arial"/>
                <a:ea typeface="Arial"/>
                <a:cs typeface="Arial"/>
              </a:rPr>
              <a:t>K</a:t>
            </a:r>
            <a:r>
              <a:rPr kumimoji="0" lang="en-US" sz="3000" b="0" i="0" u="none" strike="noStrike" cap="none" spc="0" normalizeH="0" baseline="0" dirty="0">
                <a:ln>
                  <a:noFill/>
                </a:ln>
                <a:solidFill>
                  <a:srgbClr val="000000"/>
                </a:solidFill>
                <a:effectLst/>
                <a:uFillTx/>
                <a:latin typeface="Arial"/>
                <a:ea typeface="Arial"/>
                <a:cs typeface="Arial"/>
                <a:sym typeface="Arial"/>
              </a:rPr>
              <a:t>ings are battle ready    </a:t>
            </a:r>
            <a:r>
              <a:rPr kumimoji="0" lang="en-US" sz="3000" b="0" i="1" u="none" strike="noStrike" cap="none" spc="0" normalizeH="0" baseline="0" dirty="0" err="1">
                <a:ln>
                  <a:noFill/>
                </a:ln>
                <a:solidFill>
                  <a:srgbClr val="000000"/>
                </a:solidFill>
                <a:effectLst/>
                <a:uFillTx/>
                <a:latin typeface="Arial"/>
                <a:ea typeface="Arial"/>
                <a:cs typeface="Arial"/>
                <a:sym typeface="Arial"/>
              </a:rPr>
              <a:t>Vs</a:t>
            </a:r>
            <a:r>
              <a:rPr kumimoji="0" lang="en-US" sz="3000" b="0" i="1" u="none" strike="noStrike" cap="none" spc="0" normalizeH="0" baseline="0" dirty="0">
                <a:ln>
                  <a:noFill/>
                </a:ln>
                <a:solidFill>
                  <a:srgbClr val="000000"/>
                </a:solidFill>
                <a:effectLst/>
                <a:uFillTx/>
                <a:latin typeface="Arial"/>
                <a:ea typeface="Arial"/>
                <a:cs typeface="Arial"/>
                <a:sym typeface="Arial"/>
              </a:rPr>
              <a:t> 2</a:t>
            </a:r>
          </a:p>
        </p:txBody>
      </p:sp>
      <p:sp>
        <p:nvSpPr>
          <p:cNvPr id="12" name="TextBox 11"/>
          <p:cNvSpPr txBox="1"/>
          <p:nvPr/>
        </p:nvSpPr>
        <p:spPr>
          <a:xfrm>
            <a:off x="529952" y="4852338"/>
            <a:ext cx="5068232" cy="538607"/>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900" b="0" i="0" u="none" strike="noStrike" cap="none" spc="0" normalizeH="0" baseline="0" dirty="0">
                <a:ln>
                  <a:noFill/>
                </a:ln>
                <a:solidFill>
                  <a:srgbClr val="000000"/>
                </a:solidFill>
                <a:effectLst/>
                <a:uFillTx/>
                <a:latin typeface="Arial"/>
                <a:ea typeface="Arial"/>
                <a:cs typeface="Arial"/>
                <a:sym typeface="Arial"/>
              </a:rPr>
              <a:t>Rulers united</a:t>
            </a:r>
            <a:r>
              <a:rPr kumimoji="0" lang="en-US" sz="2900" b="0" i="0" u="none" strike="noStrike" cap="none" spc="0" normalizeH="0" dirty="0">
                <a:ln>
                  <a:noFill/>
                </a:ln>
                <a:solidFill>
                  <a:srgbClr val="000000"/>
                </a:solidFill>
                <a:effectLst/>
                <a:uFillTx/>
                <a:latin typeface="Arial"/>
                <a:ea typeface="Arial"/>
                <a:cs typeface="Arial"/>
                <a:sym typeface="Arial"/>
              </a:rPr>
              <a:t> in rebellion </a:t>
            </a:r>
            <a:r>
              <a:rPr kumimoji="0" lang="en-US" sz="2900" b="0" i="1" u="none" strike="noStrike" cap="none" spc="0" normalizeH="0" dirty="0" err="1">
                <a:ln>
                  <a:noFill/>
                </a:ln>
                <a:solidFill>
                  <a:srgbClr val="000000"/>
                </a:solidFill>
                <a:effectLst/>
                <a:uFillTx/>
                <a:latin typeface="Arial"/>
                <a:ea typeface="Arial"/>
                <a:cs typeface="Arial"/>
                <a:sym typeface="Arial"/>
              </a:rPr>
              <a:t>Vs</a:t>
            </a:r>
            <a:r>
              <a:rPr kumimoji="0" lang="en-US" sz="2900" b="0" i="1" u="none" strike="noStrike" cap="none" spc="0" normalizeH="0" dirty="0">
                <a:ln>
                  <a:noFill/>
                </a:ln>
                <a:solidFill>
                  <a:srgbClr val="000000"/>
                </a:solidFill>
                <a:effectLst/>
                <a:uFillTx/>
                <a:latin typeface="Arial"/>
                <a:ea typeface="Arial"/>
                <a:cs typeface="Arial"/>
                <a:sym typeface="Arial"/>
              </a:rPr>
              <a:t> 2</a:t>
            </a:r>
            <a:r>
              <a:rPr kumimoji="0" lang="en-US" sz="2900" b="0" i="0" u="none" strike="noStrike" cap="none" spc="0" normalizeH="0" baseline="0" dirty="0">
                <a:ln>
                  <a:noFill/>
                </a:ln>
                <a:solidFill>
                  <a:srgbClr val="000000"/>
                </a:solidFill>
                <a:effectLst/>
                <a:uFillTx/>
                <a:latin typeface="Arial"/>
                <a:ea typeface="Arial"/>
                <a:cs typeface="Arial"/>
                <a:sym typeface="Arial"/>
              </a:rPr>
              <a:t> </a:t>
            </a:r>
          </a:p>
        </p:txBody>
      </p:sp>
      <p:sp>
        <p:nvSpPr>
          <p:cNvPr id="4" name="Right Brace 3"/>
          <p:cNvSpPr/>
          <p:nvPr/>
        </p:nvSpPr>
        <p:spPr>
          <a:xfrm>
            <a:off x="5386487" y="2963079"/>
            <a:ext cx="917284" cy="2477675"/>
          </a:xfrm>
          <a:prstGeom prst="rightBrac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TextBox 12"/>
          <p:cNvSpPr txBox="1"/>
          <p:nvPr/>
        </p:nvSpPr>
        <p:spPr>
          <a:xfrm>
            <a:off x="6328671" y="3293717"/>
            <a:ext cx="2381190"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All in the bid to </a:t>
            </a:r>
            <a:r>
              <a:rPr kumimoji="0" lang="en-US" sz="2800" b="0" i="0" u="none" strike="noStrike" cap="none" spc="0" normalizeH="0" baseline="0" dirty="0" smtClean="0">
                <a:ln>
                  <a:noFill/>
                </a:ln>
                <a:solidFill>
                  <a:srgbClr val="000000"/>
                </a:solidFill>
                <a:effectLst/>
                <a:uFillTx/>
                <a:latin typeface="Arial"/>
                <a:ea typeface="Arial"/>
                <a:cs typeface="Arial"/>
                <a:sym typeface="Arial"/>
              </a:rPr>
              <a:t>resist </a:t>
            </a:r>
            <a:r>
              <a:rPr kumimoji="0" lang="en-US" sz="2800" b="0" i="0" u="none" strike="noStrike" cap="none" spc="0" normalizeH="0" dirty="0" smtClean="0">
                <a:ln>
                  <a:noFill/>
                </a:ln>
                <a:solidFill>
                  <a:srgbClr val="000000"/>
                </a:solidFill>
                <a:effectLst/>
                <a:uFillTx/>
                <a:latin typeface="Arial"/>
                <a:ea typeface="Arial"/>
                <a:cs typeface="Arial"/>
                <a:sym typeface="Arial"/>
              </a:rPr>
              <a:t>the Lordship of Jesus </a:t>
            </a:r>
            <a:r>
              <a:rPr kumimoji="0" lang="en-US" sz="2800" b="0" i="0" u="none" strike="noStrike" cap="none" spc="0" normalizeH="0" dirty="0">
                <a:ln>
                  <a:noFill/>
                </a:ln>
                <a:solidFill>
                  <a:srgbClr val="000000"/>
                </a:solidFill>
                <a:effectLst/>
                <a:uFillTx/>
                <a:latin typeface="Arial"/>
                <a:ea typeface="Arial"/>
                <a:cs typeface="Arial"/>
                <a:sym typeface="Arial"/>
              </a:rPr>
              <a:t>(Vs 3)</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18" name="TextBox 17"/>
          <p:cNvSpPr txBox="1"/>
          <p:nvPr/>
        </p:nvSpPr>
        <p:spPr>
          <a:xfrm>
            <a:off x="470473" y="5543172"/>
            <a:ext cx="8239388" cy="984883"/>
          </a:xfrm>
          <a:prstGeom prst="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900" b="0" i="0" u="none" strike="noStrike" cap="none" spc="0" normalizeH="0" baseline="0" dirty="0">
                <a:ln>
                  <a:noFill/>
                </a:ln>
                <a:solidFill>
                  <a:schemeClr val="bg1"/>
                </a:solidFill>
                <a:effectLst/>
                <a:uFillTx/>
                <a:latin typeface="Arial"/>
                <a:ea typeface="Arial"/>
                <a:cs typeface="Arial"/>
                <a:sym typeface="Arial"/>
              </a:rPr>
              <a:t>There is a Satan’s coalition of organized and determined Resistance against the plan of God</a:t>
            </a:r>
            <a:r>
              <a:rPr kumimoji="0" lang="en-US" sz="2800" b="0" i="0" u="none" strike="noStrike" cap="none" spc="0" normalizeH="0" baseline="0" dirty="0">
                <a:ln>
                  <a:noFill/>
                </a:ln>
                <a:solidFill>
                  <a:schemeClr val="bg1"/>
                </a:solidFill>
                <a:effectLst/>
                <a:uFillTx/>
                <a:latin typeface="Arial"/>
                <a:ea typeface="Arial"/>
                <a:cs typeface="Arial"/>
                <a:sym typeface="Arial"/>
              </a:rPr>
              <a:t>. </a:t>
            </a:r>
          </a:p>
        </p:txBody>
      </p:sp>
      <p:sp>
        <p:nvSpPr>
          <p:cNvPr id="2" name="TextBox 1"/>
          <p:cNvSpPr txBox="1"/>
          <p:nvPr/>
        </p:nvSpPr>
        <p:spPr>
          <a:xfrm>
            <a:off x="470473" y="783995"/>
            <a:ext cx="2539783" cy="1338826"/>
          </a:xfrm>
          <a:prstGeom prst="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100" b="0" i="0" u="none" strike="noStrike" cap="none" spc="0" normalizeH="0" baseline="0" dirty="0" smtClean="0">
                <a:ln>
                  <a:noFill/>
                </a:ln>
                <a:solidFill>
                  <a:schemeClr val="bg1"/>
                </a:solidFill>
                <a:effectLst/>
                <a:uFillTx/>
                <a:latin typeface="Arial"/>
                <a:ea typeface="Arial"/>
                <a:cs typeface="Arial"/>
                <a:sym typeface="Arial"/>
              </a:rPr>
              <a:t>God Is On </a:t>
            </a:r>
            <a:r>
              <a:rPr kumimoji="0" lang="en-US" sz="4000" b="0" i="0" u="none" strike="noStrike" cap="none" spc="0" normalizeH="0" baseline="0" dirty="0" smtClean="0">
                <a:ln>
                  <a:noFill/>
                </a:ln>
                <a:solidFill>
                  <a:schemeClr val="bg1"/>
                </a:solidFill>
                <a:effectLst/>
                <a:uFillTx/>
                <a:latin typeface="Arial"/>
                <a:ea typeface="Arial"/>
                <a:cs typeface="Arial"/>
                <a:sym typeface="Arial"/>
              </a:rPr>
              <a:t>The Move!</a:t>
            </a:r>
            <a:endParaRPr kumimoji="0" lang="en-US" sz="4000" b="0" i="0" u="none" strike="noStrike" cap="none" spc="0" normalizeH="0" baseline="0" dirty="0">
              <a:ln>
                <a:noFill/>
              </a:ln>
              <a:solidFill>
                <a:schemeClr val="bg1"/>
              </a:solidFill>
              <a:effectLst/>
              <a:uFillTx/>
              <a:latin typeface="Arial"/>
              <a:ea typeface="Arial"/>
              <a:cs typeface="Arial"/>
              <a:sym typeface="Arial"/>
            </a:endParaRPr>
          </a:p>
        </p:txBody>
      </p:sp>
      <p:sp>
        <p:nvSpPr>
          <p:cNvPr id="15" name="TextBox 14"/>
          <p:cNvSpPr txBox="1"/>
          <p:nvPr/>
        </p:nvSpPr>
        <p:spPr>
          <a:xfrm>
            <a:off x="5447010" y="1714741"/>
            <a:ext cx="3400506"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smtClean="0">
                <a:latin typeface="Arial "/>
                <a:cs typeface="Arial "/>
              </a:rPr>
              <a:t> Against the Lord and His Church</a:t>
            </a:r>
            <a:endParaRPr kumimoji="0" lang="en-US" sz="3200" b="0" i="0" u="none" strike="noStrike" cap="none" spc="0" normalizeH="0" baseline="0" dirty="0">
              <a:ln>
                <a:noFill/>
              </a:ln>
              <a:solidFill>
                <a:srgbClr val="000000"/>
              </a:solidFill>
              <a:effectLst/>
              <a:uFillTx/>
              <a:latin typeface="Arial "/>
              <a:ea typeface="Arial"/>
              <a:cs typeface="Arial "/>
              <a:sym typeface="Arial"/>
            </a:endParaRPr>
          </a:p>
        </p:txBody>
      </p:sp>
    </p:spTree>
    <p:extLst>
      <p:ext uri="{BB962C8B-B14F-4D97-AF65-F5344CB8AC3E}">
        <p14:creationId xmlns:p14="http://schemas.microsoft.com/office/powerpoint/2010/main" val="19480523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strVal val="#ppt_w*0.70"/>
                                          </p:val>
                                        </p:tav>
                                        <p:tav tm="100000">
                                          <p:val>
                                            <p:strVal val="#ppt_w"/>
                                          </p:val>
                                        </p:tav>
                                      </p:tavLst>
                                    </p:anim>
                                    <p:anim calcmode="lin" valueType="num">
                                      <p:cBhvr>
                                        <p:cTn id="44" dur="1000" fill="hold"/>
                                        <p:tgtEl>
                                          <p:spTgt spid="11"/>
                                        </p:tgtEl>
                                        <p:attrNameLst>
                                          <p:attrName>ppt_h</p:attrName>
                                        </p:attrNameLst>
                                      </p:cBhvr>
                                      <p:tavLst>
                                        <p:tav tm="0">
                                          <p:val>
                                            <p:strVal val="#ppt_h"/>
                                          </p:val>
                                        </p:tav>
                                        <p:tav tm="100000">
                                          <p:val>
                                            <p:strVal val="#ppt_h"/>
                                          </p:val>
                                        </p:tav>
                                      </p:tavLst>
                                    </p:anim>
                                    <p:animEffect transition="in" filter="fade">
                                      <p:cBhvr>
                                        <p:cTn id="45" dur="1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strVal val="#ppt_w*0.70"/>
                                          </p:val>
                                        </p:tav>
                                        <p:tav tm="100000">
                                          <p:val>
                                            <p:strVal val="#ppt_w"/>
                                          </p:val>
                                        </p:tav>
                                      </p:tavLst>
                                    </p:anim>
                                    <p:anim calcmode="lin" valueType="num">
                                      <p:cBhvr>
                                        <p:cTn id="51" dur="1000" fill="hold"/>
                                        <p:tgtEl>
                                          <p:spTgt spid="12"/>
                                        </p:tgtEl>
                                        <p:attrNameLst>
                                          <p:attrName>ppt_h</p:attrName>
                                        </p:attrNameLst>
                                      </p:cBhvr>
                                      <p:tavLst>
                                        <p:tav tm="0">
                                          <p:val>
                                            <p:strVal val="#ppt_h"/>
                                          </p:val>
                                        </p:tav>
                                        <p:tav tm="100000">
                                          <p:val>
                                            <p:strVal val="#ppt_h"/>
                                          </p:val>
                                        </p:tav>
                                      </p:tavLst>
                                    </p:anim>
                                    <p:animEffect transition="in" filter="fade">
                                      <p:cBhvr>
                                        <p:cTn id="52" dur="1000"/>
                                        <p:tgtEl>
                                          <p:spTgt spid="12"/>
                                        </p:tgtEl>
                                      </p:cBhvr>
                                    </p:animEffect>
                                  </p:childTnLst>
                                </p:cTn>
                              </p:par>
                            </p:childTnLst>
                          </p:cTn>
                        </p:par>
                        <p:par>
                          <p:cTn id="53" fill="hold">
                            <p:stCondLst>
                              <p:cond delay="1000"/>
                            </p:stCondLst>
                            <p:childTnLst>
                              <p:par>
                                <p:cTn id="54" presetID="55"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strVal val="#ppt_w*0.70"/>
                                          </p:val>
                                        </p:tav>
                                        <p:tav tm="100000">
                                          <p:val>
                                            <p:strVal val="#ppt_w"/>
                                          </p:val>
                                        </p:tav>
                                      </p:tavLst>
                                    </p:anim>
                                    <p:anim calcmode="lin" valueType="num">
                                      <p:cBhvr>
                                        <p:cTn id="57" dur="1000" fill="hold"/>
                                        <p:tgtEl>
                                          <p:spTgt spid="4"/>
                                        </p:tgtEl>
                                        <p:attrNameLst>
                                          <p:attrName>ppt_h</p:attrName>
                                        </p:attrNameLst>
                                      </p:cBhvr>
                                      <p:tavLst>
                                        <p:tav tm="0">
                                          <p:val>
                                            <p:strVal val="#ppt_h"/>
                                          </p:val>
                                        </p:tav>
                                        <p:tav tm="100000">
                                          <p:val>
                                            <p:strVal val="#ppt_h"/>
                                          </p:val>
                                        </p:tav>
                                      </p:tavLst>
                                    </p:anim>
                                    <p:animEffect transition="in" filter="fade">
                                      <p:cBhvr>
                                        <p:cTn id="58" dur="1000"/>
                                        <p:tgtEl>
                                          <p:spTgt spid="4"/>
                                        </p:tgtEl>
                                      </p:cBhvr>
                                    </p:animEffect>
                                  </p:childTnLst>
                                </p:cTn>
                              </p:par>
                            </p:childTnLst>
                          </p:cTn>
                        </p:par>
                        <p:par>
                          <p:cTn id="59" fill="hold">
                            <p:stCondLst>
                              <p:cond delay="2000"/>
                            </p:stCondLst>
                            <p:childTnLst>
                              <p:par>
                                <p:cTn id="60" presetID="55"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strVal val="#ppt_w*0.70"/>
                                          </p:val>
                                        </p:tav>
                                        <p:tav tm="100000">
                                          <p:val>
                                            <p:strVal val="#ppt_w"/>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animEffect transition="in" filter="fade">
                                      <p:cBhvr>
                                        <p:cTn id="64" dur="10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1" grpId="0" animBg="1"/>
      <p:bldP spid="12" grpId="0" animBg="1"/>
      <p:bldP spid="4" grpId="0" animBg="1"/>
      <p:bldP spid="13" grpId="0"/>
      <p:bldP spid="18" grpId="0" animBg="1"/>
      <p:bldP spid="2"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881343" y="2622746"/>
            <a:ext cx="2546285" cy="2374073"/>
          </a:xfrm>
          <a:prstGeom prst="rect">
            <a:avLst/>
          </a:prstGeom>
        </p:spPr>
      </p:pic>
      <p:sp>
        <p:nvSpPr>
          <p:cNvPr id="2" name="TextBox 1"/>
          <p:cNvSpPr txBox="1"/>
          <p:nvPr/>
        </p:nvSpPr>
        <p:spPr>
          <a:xfrm>
            <a:off x="408867" y="5609317"/>
            <a:ext cx="582627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The Men At The GATES</a:t>
            </a:r>
            <a:endParaRPr kumimoji="0" lang="en-US" sz="4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5715474" y="478382"/>
            <a:ext cx="3069417"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They are the dead and ice-cold men Demos saw in his vision</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4" name="TextBox 3"/>
          <p:cNvSpPr txBox="1"/>
          <p:nvPr/>
        </p:nvSpPr>
        <p:spPr>
          <a:xfrm>
            <a:off x="408867" y="2622746"/>
            <a:ext cx="2472476"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They hate church and any</a:t>
            </a:r>
            <a:r>
              <a:rPr kumimoji="0" lang="en-US" sz="2800" b="0" i="0" u="none" strike="noStrike" cap="none" spc="0" normalizeH="0" dirty="0" smtClean="0">
                <a:ln>
                  <a:noFill/>
                </a:ln>
                <a:solidFill>
                  <a:srgbClr val="000000"/>
                </a:solidFill>
                <a:effectLst/>
                <a:uFillTx/>
                <a:latin typeface="Arial"/>
                <a:ea typeface="Arial"/>
                <a:cs typeface="Arial"/>
                <a:sym typeface="Arial"/>
              </a:rPr>
              <a:t> gathering</a:t>
            </a:r>
            <a:r>
              <a:rPr kumimoji="0" lang="en-US" sz="2800" b="0" i="0" u="none" strike="noStrike" cap="none" spc="0" normalizeH="0" baseline="0" dirty="0" smtClean="0">
                <a:ln>
                  <a:noFill/>
                </a:ln>
                <a:solidFill>
                  <a:srgbClr val="000000"/>
                </a:solidFill>
                <a:effectLst/>
                <a:uFillTx/>
                <a:latin typeface="Arial"/>
                <a:ea typeface="Arial"/>
                <a:cs typeface="Arial"/>
                <a:sym typeface="Arial"/>
              </a:rPr>
              <a:t> that</a:t>
            </a:r>
            <a:r>
              <a:rPr kumimoji="0" lang="en-US" sz="2800" b="0" i="0" u="none" strike="noStrike" cap="none" spc="0" normalizeH="0" dirty="0" smtClean="0">
                <a:ln>
                  <a:noFill/>
                </a:ln>
                <a:solidFill>
                  <a:srgbClr val="000000"/>
                </a:solidFill>
                <a:effectLst/>
                <a:uFillTx/>
                <a:latin typeface="Arial"/>
                <a:ea typeface="Arial"/>
                <a:cs typeface="Arial"/>
                <a:sym typeface="Arial"/>
              </a:rPr>
              <a:t> can </a:t>
            </a:r>
            <a:r>
              <a:rPr kumimoji="0" lang="en-US" sz="2800" b="0" i="0" u="none" strike="noStrike" cap="none" spc="0" normalizeH="0" baseline="0" dirty="0" smtClean="0">
                <a:ln>
                  <a:noFill/>
                </a:ln>
                <a:solidFill>
                  <a:srgbClr val="000000"/>
                </a:solidFill>
                <a:effectLst/>
                <a:uFillTx/>
                <a:latin typeface="Arial"/>
                <a:ea typeface="Arial"/>
                <a:cs typeface="Arial"/>
                <a:sym typeface="Arial"/>
              </a:rPr>
              <a:t>convict</a:t>
            </a:r>
            <a:r>
              <a:rPr kumimoji="0" lang="en-US" sz="2800" b="0" i="0" u="none" strike="noStrike" cap="none" spc="0" normalizeH="0" dirty="0" smtClean="0">
                <a:ln>
                  <a:noFill/>
                </a:ln>
                <a:solidFill>
                  <a:srgbClr val="000000"/>
                </a:solidFill>
                <a:effectLst/>
                <a:uFillTx/>
                <a:latin typeface="Arial"/>
                <a:ea typeface="Arial"/>
                <a:cs typeface="Arial"/>
                <a:sym typeface="Arial"/>
              </a:rPr>
              <a:t> them</a:t>
            </a:r>
            <a:r>
              <a:rPr kumimoji="0" lang="en-US" sz="2800" b="0" i="0" u="none" strike="noStrike" cap="none" spc="0" normalizeH="0" baseline="0" dirty="0" smtClean="0">
                <a:ln>
                  <a:noFill/>
                </a:ln>
                <a:solidFill>
                  <a:srgbClr val="000000"/>
                </a:solidFill>
                <a:effectLst/>
                <a:uFillTx/>
                <a:latin typeface="Arial"/>
                <a:ea typeface="Arial"/>
                <a:cs typeface="Arial"/>
                <a:sym typeface="Arial"/>
              </a:rPr>
              <a:t> of their sins</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TextBox 5"/>
          <p:cNvSpPr txBox="1"/>
          <p:nvPr/>
        </p:nvSpPr>
        <p:spPr>
          <a:xfrm>
            <a:off x="5715474" y="2622746"/>
            <a:ext cx="3262864" cy="3108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sym typeface="Arial"/>
              </a:rPr>
              <a:t>God, in His wisdom, has prepared the FGBMFI Vision to reach the men at the Gates</a:t>
            </a:r>
            <a:r>
              <a:rPr kumimoji="0" lang="en-US" sz="2800" b="0" i="0" u="none" strike="noStrike" cap="none" spc="0" normalizeH="0" dirty="0" smtClean="0">
                <a:ln>
                  <a:noFill/>
                </a:ln>
                <a:solidFill>
                  <a:srgbClr val="000000"/>
                </a:solidFill>
                <a:effectLst/>
                <a:uFillTx/>
                <a:sym typeface="Arial"/>
              </a:rPr>
              <a:t> and transform our nation</a:t>
            </a:r>
            <a:endParaRPr kumimoji="0" lang="en-US" sz="2800" b="0" i="0" u="none" strike="noStrike" cap="none" spc="0" normalizeH="0" baseline="0" dirty="0">
              <a:ln>
                <a:noFill/>
              </a:ln>
              <a:solidFill>
                <a:srgbClr val="000000"/>
              </a:solidFill>
              <a:effectLst/>
              <a:uFillTx/>
              <a:sym typeface="Arial"/>
            </a:endParaRPr>
          </a:p>
        </p:txBody>
      </p:sp>
      <p:sp>
        <p:nvSpPr>
          <p:cNvPr id="8" name="TextBox 7"/>
          <p:cNvSpPr txBox="1"/>
          <p:nvPr/>
        </p:nvSpPr>
        <p:spPr>
          <a:xfrm>
            <a:off x="409429" y="454874"/>
            <a:ext cx="2638797"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smtClean="0"/>
              <a:t>They are part of the Resistance</a:t>
            </a:r>
            <a:r>
              <a:rPr kumimoji="0" lang="en-US" sz="2800" b="0" i="0" u="none" strike="noStrike" cap="none" spc="0" normalizeH="0" dirty="0" smtClean="0">
                <a:ln>
                  <a:noFill/>
                </a:ln>
                <a:solidFill>
                  <a:srgbClr val="000000"/>
                </a:solidFill>
                <a:effectLst/>
                <a:uFillTx/>
                <a:latin typeface="Arial"/>
                <a:ea typeface="Arial"/>
                <a:cs typeface="Arial"/>
                <a:sym typeface="Arial"/>
              </a:rPr>
              <a:t> </a:t>
            </a:r>
            <a:r>
              <a:rPr lang="en-US" sz="2800" dirty="0" smtClean="0"/>
              <a:t>to </a:t>
            </a:r>
            <a:r>
              <a:rPr kumimoji="0" lang="en-US" sz="2800" b="0" i="0" u="none" strike="noStrike" cap="none" spc="0" normalizeH="0" dirty="0" smtClean="0">
                <a:ln>
                  <a:noFill/>
                </a:ln>
                <a:solidFill>
                  <a:srgbClr val="000000"/>
                </a:solidFill>
                <a:effectLst/>
                <a:uFillTx/>
                <a:latin typeface="Arial"/>
                <a:ea typeface="Arial"/>
                <a:cs typeface="Arial"/>
                <a:sym typeface="Arial"/>
              </a:rPr>
              <a:t>God and His Son.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10" name="Picture 9"/>
          <p:cNvPicPr>
            <a:picLocks noChangeAspect="1"/>
          </p:cNvPicPr>
          <p:nvPr/>
        </p:nvPicPr>
        <p:blipFill>
          <a:blip r:embed="rId3"/>
          <a:stretch>
            <a:fillRect/>
          </a:stretch>
        </p:blipFill>
        <p:spPr>
          <a:xfrm>
            <a:off x="3076376" y="627769"/>
            <a:ext cx="2351252" cy="1136823"/>
          </a:xfrm>
          <a:prstGeom prst="rect">
            <a:avLst/>
          </a:prstGeom>
        </p:spPr>
      </p:pic>
    </p:spTree>
    <p:extLst>
      <p:ext uri="{BB962C8B-B14F-4D97-AF65-F5344CB8AC3E}">
        <p14:creationId xmlns:p14="http://schemas.microsoft.com/office/powerpoint/2010/main" val="16166346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strVal val="#ppt_w*0.70"/>
                                          </p:val>
                                        </p:tav>
                                        <p:tav tm="100000">
                                          <p:val>
                                            <p:strVal val="#ppt_w"/>
                                          </p:val>
                                        </p:tav>
                                      </p:tavLst>
                                    </p:anim>
                                    <p:anim calcmode="lin" valueType="num">
                                      <p:cBhvr>
                                        <p:cTn id="33" dur="1000" fill="hold"/>
                                        <p:tgtEl>
                                          <p:spTgt spid="3"/>
                                        </p:tgtEl>
                                        <p:attrNameLst>
                                          <p:attrName>ppt_h</p:attrName>
                                        </p:attrNameLst>
                                      </p:cBhvr>
                                      <p:tavLst>
                                        <p:tav tm="0">
                                          <p:val>
                                            <p:strVal val="#ppt_h"/>
                                          </p:val>
                                        </p:tav>
                                        <p:tav tm="100000">
                                          <p:val>
                                            <p:strVal val="#ppt_h"/>
                                          </p:val>
                                        </p:tav>
                                      </p:tavLst>
                                    </p:anim>
                                    <p:animEffect transition="in" filter="fade">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strVal val="#ppt_w*0.70"/>
                                          </p:val>
                                        </p:tav>
                                        <p:tav tm="100000">
                                          <p:val>
                                            <p:strVal val="#ppt_w"/>
                                          </p:val>
                                        </p:tav>
                                      </p:tavLst>
                                    </p:anim>
                                    <p:anim calcmode="lin" valueType="num">
                                      <p:cBhvr>
                                        <p:cTn id="40" dur="1000" fill="hold"/>
                                        <p:tgtEl>
                                          <p:spTgt spid="6"/>
                                        </p:tgtEl>
                                        <p:attrNameLst>
                                          <p:attrName>ppt_h</p:attrName>
                                        </p:attrNameLst>
                                      </p:cBhvr>
                                      <p:tavLst>
                                        <p:tav tm="0">
                                          <p:val>
                                            <p:strVal val="#ppt_h"/>
                                          </p:val>
                                        </p:tav>
                                        <p:tav tm="100000">
                                          <p:val>
                                            <p:strVal val="#ppt_h"/>
                                          </p:val>
                                        </p:tav>
                                      </p:tavLst>
                                    </p:anim>
                                    <p:animEffect transition="in" filter="fade">
                                      <p:cBhvr>
                                        <p:cTn id="41" dur="1000"/>
                                        <p:tgtEl>
                                          <p:spTgt spid="6"/>
                                        </p:tgtEl>
                                      </p:cBhvr>
                                    </p:animEffect>
                                  </p:childTnLst>
                                </p:cTn>
                              </p:par>
                            </p:childTnLst>
                          </p:cTn>
                        </p:par>
                        <p:par>
                          <p:cTn id="42" fill="hold">
                            <p:stCondLst>
                              <p:cond delay="1000"/>
                            </p:stCondLst>
                            <p:childTnLst>
                              <p:par>
                                <p:cTn id="43" presetID="55"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strVal val="#ppt_w*0.70"/>
                                          </p:val>
                                        </p:tav>
                                        <p:tav tm="100000">
                                          <p:val>
                                            <p:strVal val="#ppt_w"/>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3411" y="4353837"/>
            <a:ext cx="4826000" cy="1930400"/>
          </a:xfrm>
          <a:prstGeom prst="rect">
            <a:avLst/>
          </a:prstGeom>
        </p:spPr>
      </p:pic>
      <p:sp>
        <p:nvSpPr>
          <p:cNvPr id="5" name="TextBox 4"/>
          <p:cNvSpPr txBox="1"/>
          <p:nvPr/>
        </p:nvSpPr>
        <p:spPr>
          <a:xfrm>
            <a:off x="347200" y="3021589"/>
            <a:ext cx="4384458"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Reaching</a:t>
            </a:r>
            <a:r>
              <a:rPr kumimoji="0" lang="en-US" sz="4000" b="0" i="0" u="none" strike="noStrike" cap="none" spc="0" normalizeH="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 The Men At The GATES: </a:t>
            </a:r>
            <a:endParaRPr kumimoji="0" lang="en-US" sz="40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sp>
        <p:nvSpPr>
          <p:cNvPr id="6" name="TextBox 5"/>
          <p:cNvSpPr txBox="1"/>
          <p:nvPr/>
        </p:nvSpPr>
        <p:spPr>
          <a:xfrm>
            <a:off x="4914096" y="538307"/>
            <a:ext cx="3961518"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sym typeface="Arial"/>
              </a:rPr>
              <a:t>With the current disconnect from our roots and heritage, it’s no surprising that many of our chapters are weak</a:t>
            </a:r>
            <a:r>
              <a:rPr lang="en-US" sz="2800" dirty="0" smtClean="0"/>
              <a:t>, ailing or dead.</a:t>
            </a:r>
            <a:r>
              <a:rPr kumimoji="0" lang="en-US" sz="2800" b="0" i="0" u="none" strike="noStrike" cap="none" spc="0" normalizeH="0" baseline="0" dirty="0" smtClean="0">
                <a:ln>
                  <a:noFill/>
                </a:ln>
                <a:solidFill>
                  <a:srgbClr val="000000"/>
                </a:solidFill>
                <a:effectLst/>
                <a:uFillTx/>
                <a:sym typeface="Arial"/>
              </a:rPr>
              <a:t> </a:t>
            </a:r>
            <a:endParaRPr kumimoji="0" lang="en-US" sz="2800" b="0" i="0" u="none" strike="noStrike" cap="none" spc="0" normalizeH="0" baseline="0" dirty="0">
              <a:ln>
                <a:noFill/>
              </a:ln>
              <a:solidFill>
                <a:srgbClr val="000000"/>
              </a:solidFill>
              <a:effectLst/>
              <a:uFillTx/>
              <a:sym typeface="Arial"/>
            </a:endParaRPr>
          </a:p>
        </p:txBody>
      </p:sp>
      <p:pic>
        <p:nvPicPr>
          <p:cNvPr id="7" name="Picture 6"/>
          <p:cNvPicPr>
            <a:picLocks noChangeAspect="1"/>
          </p:cNvPicPr>
          <p:nvPr/>
        </p:nvPicPr>
        <p:blipFill>
          <a:blip r:embed="rId3"/>
          <a:stretch>
            <a:fillRect/>
          </a:stretch>
        </p:blipFill>
        <p:spPr>
          <a:xfrm>
            <a:off x="5307223" y="3396222"/>
            <a:ext cx="3160143" cy="3160143"/>
          </a:xfrm>
          <a:prstGeom prst="rect">
            <a:avLst/>
          </a:prstGeom>
        </p:spPr>
      </p:pic>
      <p:sp>
        <p:nvSpPr>
          <p:cNvPr id="8" name="TextBox 7"/>
          <p:cNvSpPr txBox="1"/>
          <p:nvPr/>
        </p:nvSpPr>
        <p:spPr>
          <a:xfrm>
            <a:off x="544854" y="509342"/>
            <a:ext cx="3615743"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sym typeface="Arial"/>
              </a:rPr>
              <a:t>To effectively</a:t>
            </a:r>
            <a:r>
              <a:rPr kumimoji="0" lang="en-US" sz="2800" b="0" i="0" u="none" strike="noStrike" cap="none" spc="0" normalizeH="0" dirty="0" smtClean="0">
                <a:ln>
                  <a:noFill/>
                </a:ln>
                <a:solidFill>
                  <a:srgbClr val="000000"/>
                </a:solidFill>
                <a:effectLst/>
                <a:uFillTx/>
                <a:sym typeface="Arial"/>
              </a:rPr>
              <a:t> reach these men, we need to return to the to the basics and rediscover our heritage</a:t>
            </a:r>
            <a:endParaRPr kumimoji="0" lang="en-US" sz="28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815225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6764" r="20335"/>
          <a:stretch/>
        </p:blipFill>
        <p:spPr>
          <a:xfrm>
            <a:off x="4811983" y="319945"/>
            <a:ext cx="3443700" cy="2371476"/>
          </a:xfrm>
          <a:prstGeom prst="rect">
            <a:avLst/>
          </a:prstGeom>
        </p:spPr>
      </p:pic>
      <p:sp>
        <p:nvSpPr>
          <p:cNvPr id="4" name="Rectangle 3"/>
          <p:cNvSpPr/>
          <p:nvPr/>
        </p:nvSpPr>
        <p:spPr>
          <a:xfrm>
            <a:off x="311158" y="434171"/>
            <a:ext cx="4255170" cy="2062103"/>
          </a:xfrm>
          <a:prstGeom prst="rect">
            <a:avLst/>
          </a:prstGeom>
        </p:spPr>
        <p:txBody>
          <a:bodyPr wrap="square">
            <a:spAutoFit/>
          </a:bodyPr>
          <a:lstStyle/>
          <a:p>
            <a:r>
              <a:rPr lang="en-US" sz="3200" dirty="0" smtClean="0"/>
              <a:t>”Remove </a:t>
            </a:r>
            <a:r>
              <a:rPr lang="en-US" sz="3200" dirty="0"/>
              <a:t>not the ancient landmark, which thy fathers have set.” Proverbs 22:28 </a:t>
            </a:r>
          </a:p>
        </p:txBody>
      </p:sp>
      <p:pic>
        <p:nvPicPr>
          <p:cNvPr id="5" name="Picture 4"/>
          <p:cNvPicPr>
            <a:picLocks noChangeAspect="1"/>
          </p:cNvPicPr>
          <p:nvPr/>
        </p:nvPicPr>
        <p:blipFill>
          <a:blip r:embed="rId3"/>
          <a:stretch>
            <a:fillRect/>
          </a:stretch>
        </p:blipFill>
        <p:spPr>
          <a:xfrm>
            <a:off x="323900" y="2295747"/>
            <a:ext cx="4368800" cy="4368800"/>
          </a:xfrm>
          <a:prstGeom prst="rect">
            <a:avLst/>
          </a:prstGeom>
        </p:spPr>
      </p:pic>
      <p:sp>
        <p:nvSpPr>
          <p:cNvPr id="6" name="TextBox 5"/>
          <p:cNvSpPr txBox="1"/>
          <p:nvPr/>
        </p:nvSpPr>
        <p:spPr>
          <a:xfrm>
            <a:off x="370767" y="5698217"/>
            <a:ext cx="4196018"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We Have ROOTS</a:t>
            </a:r>
            <a:endParaRPr kumimoji="0" lang="en-US" sz="4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sp>
        <p:nvSpPr>
          <p:cNvPr id="7" name="Rectangle 6"/>
          <p:cNvSpPr/>
          <p:nvPr/>
        </p:nvSpPr>
        <p:spPr>
          <a:xfrm>
            <a:off x="4846630" y="2529924"/>
            <a:ext cx="3795554" cy="3970318"/>
          </a:xfrm>
          <a:prstGeom prst="rect">
            <a:avLst/>
          </a:prstGeom>
        </p:spPr>
        <p:txBody>
          <a:bodyPr wrap="square">
            <a:spAutoFit/>
          </a:bodyPr>
          <a:lstStyle/>
          <a:p>
            <a:r>
              <a:rPr lang="en-US" sz="2800" dirty="0"/>
              <a:t>We need to constantly remind ourselves of the very roots, from where our Fellowship emerged and derived its relevance to God’s Kingdom, lest we derail and miss the mark. </a:t>
            </a:r>
          </a:p>
        </p:txBody>
      </p:sp>
    </p:spTree>
    <p:extLst>
      <p:ext uri="{BB962C8B-B14F-4D97-AF65-F5344CB8AC3E}">
        <p14:creationId xmlns:p14="http://schemas.microsoft.com/office/powerpoint/2010/main" val="5477643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par>
                          <p:cTn id="28" fill="hold">
                            <p:stCondLst>
                              <p:cond delay="1000"/>
                            </p:stCondLst>
                            <p:childTnLst>
                              <p:par>
                                <p:cTn id="29" presetID="55"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0.70"/>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8868" y="5622759"/>
            <a:ext cx="4196018"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We Have ROOTS</a:t>
            </a:r>
            <a:endParaRPr kumimoji="0" lang="en-US" sz="4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sp>
        <p:nvSpPr>
          <p:cNvPr id="7" name="Rectangle 6"/>
          <p:cNvSpPr/>
          <p:nvPr/>
        </p:nvSpPr>
        <p:spPr>
          <a:xfrm>
            <a:off x="408868" y="598601"/>
            <a:ext cx="8072736" cy="4832093"/>
          </a:xfrm>
          <a:prstGeom prst="rect">
            <a:avLst/>
          </a:prstGeom>
        </p:spPr>
        <p:txBody>
          <a:bodyPr wrap="square">
            <a:spAutoFit/>
          </a:bodyPr>
          <a:lstStyle/>
          <a:p>
            <a:r>
              <a:rPr lang="en-US" sz="2800" i="1" dirty="0"/>
              <a:t>Our vision for the fellowship is based upon a series of prophetic messages given over a period of time and confirmed by a literal vision from God. In the vision, untold masses of men from every continent and nation, of all races and diverse culture and costume once spiritually dead, are now alive. Delivered and set free, they are filled with the power of God’s Holy Spirit, faces radiant with glory, hands raised and voices lifting their praises to heaven. </a:t>
            </a:r>
            <a:r>
              <a:rPr lang="en-US" sz="2800" dirty="0"/>
              <a:t>(from page 5 of the Chapter Manual and page 10 of Super ALTS II)</a:t>
            </a:r>
          </a:p>
        </p:txBody>
      </p:sp>
      <p:pic>
        <p:nvPicPr>
          <p:cNvPr id="9" name="Picture 8"/>
          <p:cNvPicPr>
            <a:picLocks noChangeAspect="1"/>
          </p:cNvPicPr>
          <p:nvPr/>
        </p:nvPicPr>
        <p:blipFill rotWithShape="1">
          <a:blip r:embed="rId2"/>
          <a:srcRect t="15622" b="18881"/>
          <a:stretch/>
        </p:blipFill>
        <p:spPr>
          <a:xfrm>
            <a:off x="6188362" y="5082247"/>
            <a:ext cx="2293242" cy="1502017"/>
          </a:xfrm>
          <a:prstGeom prst="rect">
            <a:avLst/>
          </a:prstGeom>
        </p:spPr>
      </p:pic>
    </p:spTree>
    <p:extLst>
      <p:ext uri="{BB962C8B-B14F-4D97-AF65-F5344CB8AC3E}">
        <p14:creationId xmlns:p14="http://schemas.microsoft.com/office/powerpoint/2010/main" val="13808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54661" y="217338"/>
            <a:ext cx="4347551" cy="1212543"/>
          </a:xfrm>
          <a:prstGeom prst="rect">
            <a:avLst/>
          </a:prstGeom>
        </p:spPr>
      </p:pic>
      <p:sp>
        <p:nvSpPr>
          <p:cNvPr id="6" name="TextBox 5"/>
          <p:cNvSpPr txBox="1"/>
          <p:nvPr/>
        </p:nvSpPr>
        <p:spPr>
          <a:xfrm>
            <a:off x="408867" y="5659729"/>
            <a:ext cx="427296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What Do</a:t>
            </a:r>
            <a:r>
              <a:rPr kumimoji="0" lang="en-US" sz="4400" b="0" i="0" u="none" strike="noStrike" cap="none" spc="0" normalizeH="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 We See?</a:t>
            </a:r>
            <a:endParaRPr kumimoji="0" lang="en-US" sz="4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sp>
        <p:nvSpPr>
          <p:cNvPr id="7" name="Rectangle 6"/>
          <p:cNvSpPr/>
          <p:nvPr/>
        </p:nvSpPr>
        <p:spPr>
          <a:xfrm>
            <a:off x="408867" y="429766"/>
            <a:ext cx="4510754" cy="3970318"/>
          </a:xfrm>
          <a:prstGeom prst="rect">
            <a:avLst/>
          </a:prstGeom>
        </p:spPr>
        <p:txBody>
          <a:bodyPr wrap="square">
            <a:spAutoFit/>
          </a:bodyPr>
          <a:lstStyle/>
          <a:p>
            <a:r>
              <a:rPr lang="en-US" sz="2800" dirty="0"/>
              <a:t>We see a vast global movement of laymen comprised of millions of men being used mightily by God to bring this last great harvest through the outpouring of God’s Holy Spirit before the return of our Lord Jesus </a:t>
            </a:r>
            <a:r>
              <a:rPr lang="en-US" sz="2800" dirty="0" smtClean="0"/>
              <a:t>Christ.</a:t>
            </a:r>
            <a:endParaRPr lang="en-US" sz="2800" dirty="0"/>
          </a:p>
        </p:txBody>
      </p:sp>
      <p:pic>
        <p:nvPicPr>
          <p:cNvPr id="2" name="Picture 1"/>
          <p:cNvPicPr>
            <a:picLocks noChangeAspect="1"/>
          </p:cNvPicPr>
          <p:nvPr/>
        </p:nvPicPr>
        <p:blipFill>
          <a:blip r:embed="rId3"/>
          <a:stretch>
            <a:fillRect/>
          </a:stretch>
        </p:blipFill>
        <p:spPr>
          <a:xfrm>
            <a:off x="408867" y="4400053"/>
            <a:ext cx="3094721" cy="1286536"/>
          </a:xfrm>
          <a:prstGeom prst="rect">
            <a:avLst/>
          </a:prstGeom>
        </p:spPr>
      </p:pic>
      <p:sp>
        <p:nvSpPr>
          <p:cNvPr id="3" name="Rectangle 2"/>
          <p:cNvSpPr/>
          <p:nvPr/>
        </p:nvSpPr>
        <p:spPr>
          <a:xfrm>
            <a:off x="5274816" y="1386084"/>
            <a:ext cx="3437622" cy="4524315"/>
          </a:xfrm>
          <a:prstGeom prst="rect">
            <a:avLst/>
          </a:prstGeom>
        </p:spPr>
        <p:txBody>
          <a:bodyPr wrap="square">
            <a:spAutoFit/>
          </a:bodyPr>
          <a:lstStyle/>
          <a:p>
            <a:r>
              <a:rPr lang="en-US" sz="2400" dirty="0" smtClean="0"/>
              <a:t>“</a:t>
            </a:r>
            <a:r>
              <a:rPr lang="en-US" sz="2400" dirty="0"/>
              <a:t>Ordinary men and women. People in shops and offices and </a:t>
            </a:r>
            <a:r>
              <a:rPr lang="en-US" sz="2400" dirty="0" smtClean="0"/>
              <a:t>factories...Laymen</a:t>
            </a:r>
            <a:r>
              <a:rPr lang="en-US" sz="2400" dirty="0"/>
              <a:t>, would be His most important channel – not the clergy, or the theologians, or the great gifted preachers, but men and women with ordinary jobs in the ordinary world”</a:t>
            </a:r>
            <a:r>
              <a:rPr lang="en-US" sz="2400" dirty="0" smtClean="0"/>
              <a:t>.</a:t>
            </a:r>
            <a:endParaRPr lang="en-US" sz="2400" dirty="0"/>
          </a:p>
        </p:txBody>
      </p:sp>
      <p:sp>
        <p:nvSpPr>
          <p:cNvPr id="5" name="TextBox 4"/>
          <p:cNvSpPr txBox="1"/>
          <p:nvPr/>
        </p:nvSpPr>
        <p:spPr>
          <a:xfrm>
            <a:off x="4802832" y="437028"/>
            <a:ext cx="38247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Arial"/>
                <a:ea typeface="Arial"/>
                <a:cs typeface="Arial"/>
                <a:sym typeface="Arial"/>
              </a:rPr>
              <a:t>Dr. C. Price said to Demos</a:t>
            </a:r>
            <a:endParaRPr kumimoji="0" lang="en-US" sz="2400" b="0" i="0" u="none" strike="noStrike" cap="none" spc="0" normalizeH="0" baseline="0" dirty="0">
              <a:ln>
                <a:noFill/>
              </a:ln>
              <a:solidFill>
                <a:schemeClr val="bg1"/>
              </a:solidFill>
              <a:effectLst/>
              <a:uFillTx/>
              <a:latin typeface="Arial"/>
              <a:ea typeface="Arial"/>
              <a:cs typeface="Arial"/>
              <a:sym typeface="Arial"/>
            </a:endParaRPr>
          </a:p>
        </p:txBody>
      </p:sp>
      <p:sp>
        <p:nvSpPr>
          <p:cNvPr id="10" name="Rectangle 9"/>
          <p:cNvSpPr/>
          <p:nvPr/>
        </p:nvSpPr>
        <p:spPr>
          <a:xfrm>
            <a:off x="5187228" y="5969108"/>
            <a:ext cx="3869183" cy="400110"/>
          </a:xfrm>
          <a:prstGeom prst="rect">
            <a:avLst/>
          </a:prstGeom>
        </p:spPr>
        <p:txBody>
          <a:bodyPr wrap="square">
            <a:spAutoFit/>
          </a:bodyPr>
          <a:lstStyle/>
          <a:p>
            <a:r>
              <a:rPr lang="en-US" sz="2000" dirty="0"/>
              <a:t>(Chapter Operating Manual </a:t>
            </a:r>
            <a:r>
              <a:rPr lang="en-US" sz="2000" dirty="0" smtClean="0"/>
              <a:t>p </a:t>
            </a:r>
            <a:r>
              <a:rPr lang="en-US" sz="2000" dirty="0"/>
              <a:t>8)</a:t>
            </a:r>
          </a:p>
        </p:txBody>
      </p:sp>
    </p:spTree>
    <p:extLst>
      <p:ext uri="{BB962C8B-B14F-4D97-AF65-F5344CB8AC3E}">
        <p14:creationId xmlns:p14="http://schemas.microsoft.com/office/powerpoint/2010/main" val="157662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strVal val="#ppt_w*0.70"/>
                                          </p:val>
                                        </p:tav>
                                        <p:tav tm="100000">
                                          <p:val>
                                            <p:strVal val="#ppt_w"/>
                                          </p:val>
                                        </p:tav>
                                      </p:tavLst>
                                    </p:anim>
                                    <p:anim calcmode="lin" valueType="num">
                                      <p:cBhvr>
                                        <p:cTn id="33" dur="1000" fill="hold"/>
                                        <p:tgtEl>
                                          <p:spTgt spid="3"/>
                                        </p:tgtEl>
                                        <p:attrNameLst>
                                          <p:attrName>ppt_h</p:attrName>
                                        </p:attrNameLst>
                                      </p:cBhvr>
                                      <p:tavLst>
                                        <p:tav tm="0">
                                          <p:val>
                                            <p:strVal val="#ppt_h"/>
                                          </p:val>
                                        </p:tav>
                                        <p:tav tm="100000">
                                          <p:val>
                                            <p:strVal val="#ppt_h"/>
                                          </p:val>
                                        </p:tav>
                                      </p:tavLst>
                                    </p:anim>
                                    <p:animEffect transition="in" filter="fade">
                                      <p:cBhvr>
                                        <p:cTn id="34" dur="1000"/>
                                        <p:tgtEl>
                                          <p:spTgt spid="3"/>
                                        </p:tgtEl>
                                      </p:cBhvr>
                                    </p:animEffect>
                                  </p:childTnLst>
                                </p:cTn>
                              </p:par>
                            </p:childTnLst>
                          </p:cTn>
                        </p:par>
                        <p:par>
                          <p:cTn id="35" fill="hold">
                            <p:stCondLst>
                              <p:cond delay="1500"/>
                            </p:stCondLst>
                            <p:childTnLst>
                              <p:par>
                                <p:cTn id="36" presetID="5" presetClass="entr" presetSubtype="1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4660" y="1091521"/>
            <a:ext cx="4072921" cy="5170647"/>
          </a:xfrm>
          <a:prstGeom prst="rect">
            <a:avLst/>
          </a:prstGeom>
        </p:spPr>
        <p:txBody>
          <a:bodyPr wrap="square">
            <a:spAutoFit/>
          </a:bodyPr>
          <a:lstStyle/>
          <a:p>
            <a:r>
              <a:rPr lang="en-US" dirty="0"/>
              <a:t> </a:t>
            </a:r>
          </a:p>
          <a:p>
            <a:r>
              <a:rPr lang="en-US" sz="3200" dirty="0"/>
              <a:t>“</a:t>
            </a:r>
            <a:r>
              <a:rPr lang="en-US" sz="2800" dirty="0"/>
              <a:t>God gave me a revelation of the last days. It is the laymen that will reach the </a:t>
            </a:r>
            <a:r>
              <a:rPr lang="en-US" sz="2800" dirty="0" smtClean="0"/>
              <a:t>world…Full </a:t>
            </a:r>
            <a:r>
              <a:rPr lang="en-US" sz="2800" dirty="0"/>
              <a:t>Gospel Business Men’s Fellowship International is God’s instrument to awaken laymen – the sleeping giant of evangelism”</a:t>
            </a:r>
          </a:p>
        </p:txBody>
      </p:sp>
      <p:pic>
        <p:nvPicPr>
          <p:cNvPr id="3" name="Picture 2"/>
          <p:cNvPicPr>
            <a:picLocks noChangeAspect="1"/>
          </p:cNvPicPr>
          <p:nvPr/>
        </p:nvPicPr>
        <p:blipFill>
          <a:blip r:embed="rId2"/>
          <a:stretch>
            <a:fillRect/>
          </a:stretch>
        </p:blipFill>
        <p:spPr>
          <a:xfrm>
            <a:off x="509814" y="3808388"/>
            <a:ext cx="3759200" cy="2159000"/>
          </a:xfrm>
          <a:prstGeom prst="rect">
            <a:avLst/>
          </a:prstGeom>
        </p:spPr>
      </p:pic>
      <p:pic>
        <p:nvPicPr>
          <p:cNvPr id="4" name="Picture 3"/>
          <p:cNvPicPr>
            <a:picLocks noChangeAspect="1"/>
          </p:cNvPicPr>
          <p:nvPr/>
        </p:nvPicPr>
        <p:blipFill>
          <a:blip r:embed="rId3"/>
          <a:stretch>
            <a:fillRect/>
          </a:stretch>
        </p:blipFill>
        <p:spPr>
          <a:xfrm>
            <a:off x="4554661" y="217338"/>
            <a:ext cx="4347551" cy="1212543"/>
          </a:xfrm>
          <a:prstGeom prst="rect">
            <a:avLst/>
          </a:prstGeom>
        </p:spPr>
      </p:pic>
      <p:sp>
        <p:nvSpPr>
          <p:cNvPr id="5" name="TextBox 4"/>
          <p:cNvSpPr txBox="1"/>
          <p:nvPr/>
        </p:nvSpPr>
        <p:spPr>
          <a:xfrm>
            <a:off x="4802832" y="437028"/>
            <a:ext cx="382475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Arial"/>
                <a:ea typeface="Arial"/>
                <a:cs typeface="Arial"/>
                <a:sym typeface="Arial"/>
              </a:rPr>
              <a:t>Dr. </a:t>
            </a:r>
            <a:r>
              <a:rPr kumimoji="0" lang="en-US" sz="2800" b="0" i="0" u="none" strike="noStrike" cap="none" spc="0" normalizeH="0" baseline="0" dirty="0" err="1" smtClean="0">
                <a:ln>
                  <a:noFill/>
                </a:ln>
                <a:solidFill>
                  <a:schemeClr val="bg1"/>
                </a:solidFill>
                <a:effectLst/>
                <a:uFillTx/>
                <a:latin typeface="Arial"/>
                <a:ea typeface="Arial"/>
                <a:cs typeface="Arial"/>
                <a:sym typeface="Arial"/>
              </a:rPr>
              <a:t>Modecaii</a:t>
            </a:r>
            <a:r>
              <a:rPr kumimoji="0" lang="en-US" sz="2800" b="0" i="0" u="none" strike="noStrike" cap="none" spc="0" normalizeH="0" baseline="0" dirty="0" smtClean="0">
                <a:ln>
                  <a:noFill/>
                </a:ln>
                <a:solidFill>
                  <a:schemeClr val="bg1"/>
                </a:solidFill>
                <a:effectLst/>
                <a:uFillTx/>
                <a:latin typeface="Arial"/>
                <a:ea typeface="Arial"/>
                <a:cs typeface="Arial"/>
                <a:sym typeface="Arial"/>
              </a:rPr>
              <a:t> Hamm</a:t>
            </a:r>
            <a:endParaRPr kumimoji="0" lang="en-US" sz="2800" b="0" i="0" u="none" strike="noStrike" cap="none" spc="0" normalizeH="0" baseline="0" dirty="0">
              <a:ln>
                <a:noFill/>
              </a:ln>
              <a:solidFill>
                <a:schemeClr val="bg1"/>
              </a:solidFill>
              <a:effectLst/>
              <a:uFillTx/>
              <a:latin typeface="Arial"/>
              <a:ea typeface="Arial"/>
              <a:cs typeface="Arial"/>
              <a:sym typeface="Arial"/>
            </a:endParaRPr>
          </a:p>
        </p:txBody>
      </p:sp>
      <p:sp>
        <p:nvSpPr>
          <p:cNvPr id="7" name="Rectangle 6"/>
          <p:cNvSpPr/>
          <p:nvPr/>
        </p:nvSpPr>
        <p:spPr>
          <a:xfrm>
            <a:off x="4571999" y="6177940"/>
            <a:ext cx="4233751" cy="400110"/>
          </a:xfrm>
          <a:prstGeom prst="rect">
            <a:avLst/>
          </a:prstGeom>
        </p:spPr>
        <p:txBody>
          <a:bodyPr wrap="none">
            <a:spAutoFit/>
          </a:bodyPr>
          <a:lstStyle/>
          <a:p>
            <a:r>
              <a:rPr lang="en-US" sz="2000" dirty="0"/>
              <a:t>(Chapter Operating Manual page 9)</a:t>
            </a:r>
          </a:p>
        </p:txBody>
      </p:sp>
      <p:sp>
        <p:nvSpPr>
          <p:cNvPr id="8" name="TextBox 7"/>
          <p:cNvSpPr txBox="1"/>
          <p:nvPr/>
        </p:nvSpPr>
        <p:spPr>
          <a:xfrm>
            <a:off x="976997" y="3355256"/>
            <a:ext cx="243875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normalizeH="0" baseline="0" dirty="0" smtClean="0">
                <a:ln w="11430"/>
                <a:solidFill>
                  <a:srgbClr val="000090"/>
                </a:solidFill>
                <a:effectLst>
                  <a:outerShdw blurRad="50800" dist="39000" dir="5460000" algn="tl">
                    <a:srgbClr val="000000">
                      <a:alpha val="38000"/>
                    </a:srgbClr>
                  </a:outerShdw>
                </a:effectLst>
                <a:uFillTx/>
                <a:latin typeface="Abadi MT Condensed Extra Bold"/>
                <a:ea typeface="Arial"/>
                <a:cs typeface="Abadi MT Condensed Extra Bold"/>
                <a:sym typeface="Arial"/>
              </a:rPr>
              <a:t>The</a:t>
            </a:r>
            <a:r>
              <a:rPr kumimoji="0" lang="en-US" sz="3600" b="1" i="0" u="none" strike="noStrike" normalizeH="0" baseline="0" dirty="0" smtClean="0">
                <a:ln w="11430"/>
                <a:solidFill>
                  <a:srgbClr val="000090"/>
                </a:solidFill>
                <a:effectLst>
                  <a:outerShdw blurRad="50800" dist="39000" dir="5460000" algn="tl">
                    <a:srgbClr val="000000">
                      <a:alpha val="38000"/>
                    </a:srgbClr>
                  </a:outerShdw>
                </a:effectLst>
                <a:uFillTx/>
                <a:latin typeface="Arial Black"/>
                <a:ea typeface="Arial"/>
                <a:cs typeface="Arial Black"/>
                <a:sym typeface="Arial"/>
              </a:rPr>
              <a:t> </a:t>
            </a:r>
            <a:r>
              <a:rPr kumimoji="0" lang="en-US" sz="3600" b="1" i="0" u="none" strike="noStrike" normalizeH="0" baseline="0" dirty="0" smtClean="0">
                <a:ln w="11430"/>
                <a:solidFill>
                  <a:srgbClr val="000090"/>
                </a:solidFill>
                <a:effectLst>
                  <a:outerShdw blurRad="50800" dist="39000" dir="5460000" algn="tl">
                    <a:srgbClr val="000000">
                      <a:alpha val="38000"/>
                    </a:srgbClr>
                  </a:outerShdw>
                </a:effectLst>
                <a:uFillTx/>
                <a:latin typeface="Abadi MT Condensed Extra Bold"/>
                <a:ea typeface="Arial"/>
                <a:cs typeface="Abadi MT Condensed Extra Bold"/>
                <a:sym typeface="Arial"/>
              </a:rPr>
              <a:t>Awakened</a:t>
            </a:r>
            <a:endParaRPr kumimoji="0" lang="en-US" sz="3600" b="1" i="0" u="none" strike="noStrike" normalizeH="0" baseline="0" dirty="0">
              <a:ln w="11430"/>
              <a:solidFill>
                <a:srgbClr val="000090"/>
              </a:solidFill>
              <a:effectLst>
                <a:outerShdw blurRad="50800" dist="39000" dir="5460000" algn="tl">
                  <a:srgbClr val="000000">
                    <a:alpha val="38000"/>
                  </a:srgbClr>
                </a:outerShdw>
              </a:effectLst>
              <a:uFillTx/>
              <a:latin typeface="Abadi MT Condensed Extra Bold"/>
              <a:ea typeface="Arial"/>
              <a:cs typeface="Abadi MT Condensed Extra Bold"/>
              <a:sym typeface="Arial"/>
            </a:endParaRPr>
          </a:p>
        </p:txBody>
      </p:sp>
      <p:pic>
        <p:nvPicPr>
          <p:cNvPr id="9" name="Picture 8"/>
          <p:cNvPicPr>
            <a:picLocks noChangeAspect="1"/>
          </p:cNvPicPr>
          <p:nvPr/>
        </p:nvPicPr>
        <p:blipFill rotWithShape="1">
          <a:blip r:embed="rId4"/>
          <a:srcRect t="54564"/>
          <a:stretch/>
        </p:blipFill>
        <p:spPr>
          <a:xfrm>
            <a:off x="870176" y="5933605"/>
            <a:ext cx="2195217" cy="644445"/>
          </a:xfrm>
          <a:prstGeom prst="rect">
            <a:avLst/>
          </a:prstGeom>
        </p:spPr>
      </p:pic>
      <p:sp>
        <p:nvSpPr>
          <p:cNvPr id="10" name="TextBox 9"/>
          <p:cNvSpPr txBox="1"/>
          <p:nvPr/>
        </p:nvSpPr>
        <p:spPr>
          <a:xfrm>
            <a:off x="3065393" y="5399743"/>
            <a:ext cx="69183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Apple Chancery"/>
                <a:ea typeface="Arial"/>
                <a:cs typeface="Apple Chancery"/>
                <a:sym typeface="Arial"/>
              </a:rPr>
              <a:t>Of</a:t>
            </a:r>
            <a:endParaRPr kumimoji="0" lang="en-US" sz="3600" b="0" i="0" u="none" strike="noStrike" cap="none" spc="0" normalizeH="0" baseline="0" dirty="0">
              <a:ln>
                <a:noFill/>
              </a:ln>
              <a:solidFill>
                <a:srgbClr val="000000"/>
              </a:solidFill>
              <a:effectLst/>
              <a:uFillTx/>
              <a:latin typeface="Apple Chancery"/>
              <a:ea typeface="Arial"/>
              <a:cs typeface="Apple Chancery"/>
              <a:sym typeface="Arial"/>
            </a:endParaRPr>
          </a:p>
        </p:txBody>
      </p:sp>
      <p:sp>
        <p:nvSpPr>
          <p:cNvPr id="11" name="Rectangle 10"/>
          <p:cNvSpPr/>
          <p:nvPr/>
        </p:nvSpPr>
        <p:spPr>
          <a:xfrm>
            <a:off x="296913" y="448187"/>
            <a:ext cx="3983116" cy="2062103"/>
          </a:xfrm>
          <a:prstGeom prst="rect">
            <a:avLst/>
          </a:prstGeom>
        </p:spPr>
        <p:txBody>
          <a:bodyPr wrap="square">
            <a:spAutoFit/>
          </a:bodyPr>
          <a:lstStyle/>
          <a:p>
            <a:r>
              <a:rPr lang="en-US" sz="3200" b="1" i="1" dirty="0" smtClean="0">
                <a:latin typeface="Arial" panose="020B0604020202020204" pitchFamily="34" charset="0"/>
                <a:cs typeface="Arial" panose="020B0604020202020204" pitchFamily="34" charset="0"/>
              </a:rPr>
              <a:t>“The </a:t>
            </a:r>
            <a:r>
              <a:rPr lang="en-US" sz="3200" b="1" i="1" dirty="0">
                <a:latin typeface="Arial" panose="020B0604020202020204" pitchFamily="34" charset="0"/>
                <a:cs typeface="Arial" panose="020B0604020202020204" pitchFamily="34" charset="0"/>
              </a:rPr>
              <a:t>Vision Is people.</a:t>
            </a:r>
            <a:r>
              <a:rPr lang="en-US" sz="3200" dirty="0">
                <a:latin typeface="Arial" panose="020B0604020202020204" pitchFamily="34" charset="0"/>
                <a:cs typeface="Arial" panose="020B0604020202020204" pitchFamily="34" charset="0"/>
              </a:rPr>
              <a:t> </a:t>
            </a:r>
            <a:r>
              <a:rPr lang="en-US" sz="3200" b="1" i="1" dirty="0">
                <a:latin typeface="Arial" panose="020B0604020202020204" pitchFamily="34" charset="0"/>
                <a:cs typeface="Arial" panose="020B0604020202020204" pitchFamily="34" charset="0"/>
              </a:rPr>
              <a:t>The vision is God’s Holy Spirit changing lives</a:t>
            </a:r>
            <a:r>
              <a:rPr lang="en-US" sz="3200" b="1" i="1" dirty="0" smtClean="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746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strVal val="#ppt_w*0.70"/>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Effect transition="in" filter="fade">
                                      <p:cBhvr>
                                        <p:cTn id="34" dur="1000"/>
                                        <p:tgtEl>
                                          <p:spTgt spid="4"/>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strVal val="#ppt_w*0.70"/>
                                          </p:val>
                                        </p:tav>
                                        <p:tav tm="100000">
                                          <p:val>
                                            <p:strVal val="#ppt_w"/>
                                          </p:val>
                                        </p:tav>
                                      </p:tavLst>
                                    </p:anim>
                                    <p:anim calcmode="lin" valueType="num">
                                      <p:cBhvr>
                                        <p:cTn id="38" dur="1000" fill="hold"/>
                                        <p:tgtEl>
                                          <p:spTgt spid="5"/>
                                        </p:tgtEl>
                                        <p:attrNameLst>
                                          <p:attrName>ppt_h</p:attrName>
                                        </p:attrNameLst>
                                      </p:cBhvr>
                                      <p:tavLst>
                                        <p:tav tm="0">
                                          <p:val>
                                            <p:strVal val="#ppt_h"/>
                                          </p:val>
                                        </p:tav>
                                        <p:tav tm="100000">
                                          <p:val>
                                            <p:strVal val="#ppt_h"/>
                                          </p:val>
                                        </p:tav>
                                      </p:tavLst>
                                    </p:anim>
                                    <p:animEffect transition="in" filter="fade">
                                      <p:cBhvr>
                                        <p:cTn id="39" dur="1000"/>
                                        <p:tgtEl>
                                          <p:spTgt spid="5"/>
                                        </p:tgtEl>
                                      </p:cBhvr>
                                    </p:animEffect>
                                  </p:childTnLst>
                                </p:cTn>
                              </p:par>
                            </p:childTnLst>
                          </p:cTn>
                        </p:par>
                        <p:par>
                          <p:cTn id="40" fill="hold">
                            <p:stCondLst>
                              <p:cond delay="1000"/>
                            </p:stCondLst>
                            <p:childTnLst>
                              <p:par>
                                <p:cTn id="41" presetID="55"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strVal val="#ppt_w*0.70"/>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Effect transition="in" filter="fade">
                                      <p:cBhvr>
                                        <p:cTn id="45" dur="1000"/>
                                        <p:tgtEl>
                                          <p:spTgt spid="2"/>
                                        </p:tgtEl>
                                      </p:cBhvr>
                                    </p:animEffect>
                                  </p:childTnLst>
                                </p:cTn>
                              </p:par>
                            </p:childTnLst>
                          </p:cTn>
                        </p:par>
                        <p:par>
                          <p:cTn id="46" fill="hold">
                            <p:stCondLst>
                              <p:cond delay="2000"/>
                            </p:stCondLst>
                            <p:childTnLst>
                              <p:par>
                                <p:cTn id="47" presetID="5" presetClass="entr" presetSubtype="1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90422" y="513042"/>
            <a:ext cx="3970071" cy="3693318"/>
          </a:xfrm>
          <a:prstGeom prst="rect">
            <a:avLst/>
          </a:prstGeom>
        </p:spPr>
        <p:txBody>
          <a:bodyPr wrap="square">
            <a:spAutoFit/>
          </a:bodyPr>
          <a:lstStyle/>
          <a:p>
            <a:pPr lvl="0"/>
            <a:r>
              <a:rPr lang="en-US" sz="2600" dirty="0"/>
              <a:t>We are a deeply spiritual people who meet regularly in social settings PRIMARILY to reach men like us and to fellowship with God and with one another. Our meetings are spiritual with social content. </a:t>
            </a:r>
          </a:p>
        </p:txBody>
      </p:sp>
      <p:sp>
        <p:nvSpPr>
          <p:cNvPr id="4" name="Rectangle 3"/>
          <p:cNvSpPr/>
          <p:nvPr/>
        </p:nvSpPr>
        <p:spPr>
          <a:xfrm>
            <a:off x="534209" y="526613"/>
            <a:ext cx="4166440" cy="1692771"/>
          </a:xfrm>
          <a:prstGeom prst="rect">
            <a:avLst/>
          </a:prstGeom>
        </p:spPr>
        <p:txBody>
          <a:bodyPr wrap="square">
            <a:spAutoFit/>
          </a:bodyPr>
          <a:lstStyle/>
          <a:p>
            <a:pPr lvl="0"/>
            <a:r>
              <a:rPr lang="en-US" sz="2600" dirty="0"/>
              <a:t>We depend absolutely on the Holy Spirit, as only through Him can dead men come alive. </a:t>
            </a:r>
          </a:p>
        </p:txBody>
      </p:sp>
      <p:sp>
        <p:nvSpPr>
          <p:cNvPr id="5" name="Rectangle 4"/>
          <p:cNvSpPr/>
          <p:nvPr/>
        </p:nvSpPr>
        <p:spPr>
          <a:xfrm>
            <a:off x="534209" y="2404232"/>
            <a:ext cx="3532783" cy="2893100"/>
          </a:xfrm>
          <a:prstGeom prst="rect">
            <a:avLst/>
          </a:prstGeom>
        </p:spPr>
        <p:txBody>
          <a:bodyPr wrap="square">
            <a:spAutoFit/>
          </a:bodyPr>
          <a:lstStyle/>
          <a:p>
            <a:r>
              <a:rPr lang="en-US" sz="2600" dirty="0"/>
              <a:t> </a:t>
            </a:r>
          </a:p>
          <a:p>
            <a:pPr lvl="0"/>
            <a:r>
              <a:rPr lang="en-US" sz="2600" dirty="0"/>
              <a:t>We operate by the divine guidelines set in our books, to maintain the uniqueness and the cutting edge of our Fellowship.</a:t>
            </a:r>
          </a:p>
        </p:txBody>
      </p:sp>
      <p:sp>
        <p:nvSpPr>
          <p:cNvPr id="6" name="TextBox 5"/>
          <p:cNvSpPr txBox="1"/>
          <p:nvPr/>
        </p:nvSpPr>
        <p:spPr>
          <a:xfrm>
            <a:off x="408867" y="5533117"/>
            <a:ext cx="334803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Who</a:t>
            </a:r>
            <a:r>
              <a:rPr kumimoji="0" lang="en-US" sz="4400" b="0" i="0" u="none" strike="noStrike" cap="none" spc="0" normalizeH="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 Are We?</a:t>
            </a:r>
            <a:endParaRPr kumimoji="0" lang="en-US" sz="4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sp>
        <p:nvSpPr>
          <p:cNvPr id="7" name="TextBox 6"/>
          <p:cNvSpPr txBox="1"/>
          <p:nvPr/>
        </p:nvSpPr>
        <p:spPr>
          <a:xfrm>
            <a:off x="5011385" y="4504501"/>
            <a:ext cx="3386946"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We are not a church.</a:t>
            </a:r>
            <a:r>
              <a:rPr kumimoji="0" lang="en-US" sz="2800" b="0" i="0" u="none" strike="noStrike" cap="none" spc="0" normalizeH="0" dirty="0" smtClean="0">
                <a:ln>
                  <a:noFill/>
                </a:ln>
                <a:solidFill>
                  <a:srgbClr val="000000"/>
                </a:solidFill>
                <a:effectLst/>
                <a:uFillTx/>
                <a:latin typeface="Arial"/>
                <a:ea typeface="Arial"/>
                <a:cs typeface="Arial"/>
                <a:sym typeface="Arial"/>
              </a:rPr>
              <a:t> We hold MEETINGS and not </a:t>
            </a:r>
            <a:r>
              <a:rPr kumimoji="0" lang="en-US" sz="2800" b="0" i="0" u="none" strike="noStrike" cap="none" spc="0" normalizeH="0" baseline="0" dirty="0" smtClean="0">
                <a:ln>
                  <a:noFill/>
                </a:ln>
                <a:solidFill>
                  <a:srgbClr val="000000"/>
                </a:solidFill>
                <a:effectLst/>
                <a:uFillTx/>
                <a:latin typeface="Arial"/>
                <a:ea typeface="Arial"/>
                <a:cs typeface="Arial"/>
                <a:sym typeface="Arial"/>
              </a:rPr>
              <a:t> church services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cxnSp>
        <p:nvCxnSpPr>
          <p:cNvPr id="8" name="Straight Connector 7"/>
          <p:cNvCxnSpPr/>
          <p:nvPr/>
        </p:nvCxnSpPr>
        <p:spPr>
          <a:xfrm flipH="1">
            <a:off x="4586753" y="676312"/>
            <a:ext cx="27049" cy="548500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487634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strVal val="#ppt_w*0.7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animEffect transition="in" filter="fade">
                                      <p:cBhvr>
                                        <p:cTn id="32" dur="1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867" y="5533117"/>
            <a:ext cx="321017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rPr>
              <a:t>Our Meetings</a:t>
            </a:r>
            <a:endParaRPr kumimoji="0" lang="en-US" sz="4400" b="0"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Arial"/>
            </a:endParaRPr>
          </a:p>
        </p:txBody>
      </p:sp>
      <p:pic>
        <p:nvPicPr>
          <p:cNvPr id="5" name="Picture 4"/>
          <p:cNvPicPr>
            <a:picLocks noChangeAspect="1"/>
          </p:cNvPicPr>
          <p:nvPr/>
        </p:nvPicPr>
        <p:blipFill>
          <a:blip r:embed="rId2"/>
          <a:stretch>
            <a:fillRect/>
          </a:stretch>
        </p:blipFill>
        <p:spPr>
          <a:xfrm>
            <a:off x="1328444" y="364982"/>
            <a:ext cx="5596434" cy="5253498"/>
          </a:xfrm>
          <a:prstGeom prst="rect">
            <a:avLst/>
          </a:prstGeom>
        </p:spPr>
      </p:pic>
      <p:sp>
        <p:nvSpPr>
          <p:cNvPr id="6" name="TextBox 5"/>
          <p:cNvSpPr txBox="1"/>
          <p:nvPr/>
        </p:nvSpPr>
        <p:spPr>
          <a:xfrm>
            <a:off x="6749702" y="3494119"/>
            <a:ext cx="1070313" cy="523218"/>
          </a:xfrm>
          <a:prstGeom prst="rect">
            <a:avLst/>
          </a:prstGeom>
          <a:noFill/>
          <a:ln w="12700" cap="flat">
            <a:solidFill>
              <a:srgbClr val="C00000"/>
            </a:solidFill>
            <a:miter lim="400000"/>
          </a:ln>
          <a:effectLst>
            <a:glow rad="101600">
              <a:schemeClr val="accent1">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Social</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7" name="Picture 6"/>
          <p:cNvPicPr>
            <a:picLocks noChangeAspect="1"/>
          </p:cNvPicPr>
          <p:nvPr/>
        </p:nvPicPr>
        <p:blipFill>
          <a:blip r:embed="rId3"/>
          <a:stretch>
            <a:fillRect/>
          </a:stretch>
        </p:blipFill>
        <p:spPr>
          <a:xfrm>
            <a:off x="5231745" y="3578685"/>
            <a:ext cx="1902178" cy="1230075"/>
          </a:xfrm>
          <a:prstGeom prst="rect">
            <a:avLst/>
          </a:prstGeom>
        </p:spPr>
      </p:pic>
      <p:sp>
        <p:nvSpPr>
          <p:cNvPr id="8" name="TextBox 7"/>
          <p:cNvSpPr txBox="1"/>
          <p:nvPr/>
        </p:nvSpPr>
        <p:spPr>
          <a:xfrm>
            <a:off x="6764300" y="4062876"/>
            <a:ext cx="2068282" cy="523218"/>
          </a:xfrm>
          <a:prstGeom prst="rect">
            <a:avLst/>
          </a:prstGeom>
          <a:noFill/>
          <a:ln w="12700" cap="flat">
            <a:solidFill>
              <a:srgbClr val="C00000"/>
            </a:solidFill>
            <a:miter lim="400000"/>
          </a:ln>
          <a:effectLst>
            <a:glow rad="101600">
              <a:schemeClr val="accent1">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Professional</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TextBox 8"/>
          <p:cNvSpPr txBox="1"/>
          <p:nvPr/>
        </p:nvSpPr>
        <p:spPr>
          <a:xfrm>
            <a:off x="5165669" y="4560570"/>
            <a:ext cx="1389586" cy="523218"/>
          </a:xfrm>
          <a:prstGeom prst="rect">
            <a:avLst/>
          </a:prstGeom>
          <a:noFill/>
          <a:ln w="12700" cap="flat">
            <a:solidFill>
              <a:srgbClr val="C00000"/>
            </a:solidFill>
            <a:miter lim="400000"/>
          </a:ln>
          <a:effectLst>
            <a:glow rad="101600">
              <a:schemeClr val="accent1">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Spiritual</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a:off x="4696588" y="1899081"/>
            <a:ext cx="1529323" cy="523218"/>
          </a:xfrm>
          <a:prstGeom prst="rect">
            <a:avLst/>
          </a:prstGeom>
          <a:noFill/>
          <a:ln w="12700" cap="flat">
            <a:solidFill>
              <a:srgbClr val="C00000"/>
            </a:solidFill>
            <a:miter lim="400000"/>
          </a:ln>
          <a:effectLst>
            <a:glow rad="101600">
              <a:schemeClr val="accent1">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Financial</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1" name="TextBox 10"/>
          <p:cNvSpPr txBox="1"/>
          <p:nvPr/>
        </p:nvSpPr>
        <p:spPr>
          <a:xfrm>
            <a:off x="2822761" y="4331207"/>
            <a:ext cx="1869109" cy="523218"/>
          </a:xfrm>
          <a:prstGeom prst="rect">
            <a:avLst/>
          </a:prstGeom>
          <a:noFill/>
          <a:ln w="12700" cap="flat">
            <a:solidFill>
              <a:srgbClr val="C00000"/>
            </a:solidFill>
            <a:miter lim="400000"/>
          </a:ln>
          <a:effectLst>
            <a:glow rad="101600">
              <a:schemeClr val="accent1">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Leadership</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2" name="TextBox 11"/>
          <p:cNvSpPr txBox="1"/>
          <p:nvPr/>
        </p:nvSpPr>
        <p:spPr>
          <a:xfrm>
            <a:off x="484148" y="364982"/>
            <a:ext cx="386614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Our </a:t>
            </a:r>
            <a:r>
              <a:rPr kumimoji="0" lang="en-US" sz="2400" b="1" i="0" u="none" strike="noStrike" cap="none" spc="0" normalizeH="0" baseline="0" dirty="0" smtClean="0">
                <a:ln>
                  <a:noFill/>
                </a:ln>
                <a:solidFill>
                  <a:srgbClr val="C00000"/>
                </a:solidFill>
                <a:effectLst/>
                <a:uFillTx/>
                <a:latin typeface="Arial"/>
                <a:ea typeface="Arial"/>
                <a:cs typeface="Arial"/>
                <a:sym typeface="Arial"/>
              </a:rPr>
              <a:t>Social</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&amp;</a:t>
            </a:r>
            <a:r>
              <a:rPr kumimoji="0" lang="en-US" sz="2400" b="0" i="0" u="none" strike="noStrike" cap="none" spc="0" normalizeH="0" dirty="0" smtClean="0">
                <a:ln>
                  <a:noFill/>
                </a:ln>
                <a:solidFill>
                  <a:srgbClr val="000000"/>
                </a:solidFill>
                <a:effectLst/>
                <a:uFillTx/>
                <a:latin typeface="Arial"/>
                <a:ea typeface="Arial"/>
                <a:cs typeface="Arial"/>
                <a:sym typeface="Arial"/>
              </a:rPr>
              <a:t> </a:t>
            </a:r>
            <a:r>
              <a:rPr kumimoji="0" lang="en-US" sz="2400" b="1" i="0" u="none" strike="noStrike" cap="none" spc="0" normalizeH="0" dirty="0" smtClean="0">
                <a:ln>
                  <a:noFill/>
                </a:ln>
                <a:solidFill>
                  <a:srgbClr val="C00000"/>
                </a:solidFill>
                <a:effectLst/>
                <a:uFillTx/>
                <a:latin typeface="Arial"/>
                <a:ea typeface="Arial"/>
                <a:cs typeface="Arial"/>
                <a:sym typeface="Arial"/>
              </a:rPr>
              <a:t>Professional</a:t>
            </a:r>
            <a:r>
              <a:rPr kumimoji="0" lang="en-US" sz="2400" b="0" i="0" u="none" strike="noStrike" cap="none" spc="0" normalizeH="0" dirty="0" smtClean="0">
                <a:ln>
                  <a:noFill/>
                </a:ln>
                <a:solidFill>
                  <a:srgbClr val="000000"/>
                </a:solidFill>
                <a:effectLst/>
                <a:uFillTx/>
                <a:latin typeface="Arial"/>
                <a:ea typeface="Arial"/>
                <a:cs typeface="Arial"/>
                <a:sym typeface="Arial"/>
              </a:rPr>
              <a:t> face constitutes the bait</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13" name="TextBox 12"/>
          <p:cNvSpPr txBox="1"/>
          <p:nvPr/>
        </p:nvSpPr>
        <p:spPr>
          <a:xfrm>
            <a:off x="484149" y="1519725"/>
            <a:ext cx="263988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The hook is the </a:t>
            </a:r>
            <a:r>
              <a:rPr kumimoji="0" lang="en-US" sz="2400" b="1" i="0" u="none" strike="noStrike" cap="none" spc="0" normalizeH="0" baseline="0" dirty="0" smtClean="0">
                <a:ln>
                  <a:noFill/>
                </a:ln>
                <a:solidFill>
                  <a:srgbClr val="C00000"/>
                </a:solidFill>
                <a:effectLst/>
                <a:uFillTx/>
                <a:latin typeface="Arial"/>
                <a:ea typeface="Arial"/>
                <a:cs typeface="Arial"/>
                <a:sym typeface="Arial"/>
              </a:rPr>
              <a:t>Spiritua</a:t>
            </a:r>
            <a:r>
              <a:rPr kumimoji="0" lang="en-US" sz="2400" b="0" i="0" u="none" strike="noStrike" cap="none" spc="0" normalizeH="0" baseline="0" dirty="0" smtClean="0">
                <a:ln>
                  <a:noFill/>
                </a:ln>
                <a:solidFill>
                  <a:srgbClr val="C00000"/>
                </a:solidFill>
                <a:effectLst/>
                <a:uFillTx/>
                <a:latin typeface="Arial"/>
                <a:ea typeface="Arial"/>
                <a:cs typeface="Arial"/>
                <a:sym typeface="Arial"/>
              </a:rPr>
              <a:t>l</a:t>
            </a:r>
            <a:r>
              <a:rPr kumimoji="0" lang="en-US" sz="2400" b="0" i="0" u="none" strike="noStrike" cap="none" spc="0" normalizeH="0" dirty="0" smtClean="0">
                <a:ln>
                  <a:noFill/>
                </a:ln>
                <a:solidFill>
                  <a:srgbClr val="000000"/>
                </a:solidFill>
                <a:effectLst/>
                <a:uFillTx/>
                <a:latin typeface="Arial"/>
                <a:ea typeface="Arial"/>
                <a:cs typeface="Arial"/>
                <a:sym typeface="Arial"/>
              </a:rPr>
              <a:t> content: our stories and the  demonstration of the Holy Spirit’s power. </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14" name="TextBox 13"/>
          <p:cNvSpPr txBox="1"/>
          <p:nvPr/>
        </p:nvSpPr>
        <p:spPr>
          <a:xfrm>
            <a:off x="6700609" y="474331"/>
            <a:ext cx="2145947"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a:ea typeface="Arial"/>
                <a:cs typeface="Arial"/>
                <a:sym typeface="Arial"/>
              </a:rPr>
              <a:t>The </a:t>
            </a:r>
            <a:r>
              <a:rPr kumimoji="0" lang="en-US" sz="2400" b="1" i="0" u="none" strike="noStrike" cap="none" spc="0" normalizeH="0" baseline="0" dirty="0" smtClean="0">
                <a:ln>
                  <a:noFill/>
                </a:ln>
                <a:solidFill>
                  <a:srgbClr val="C00000"/>
                </a:solidFill>
                <a:effectLst/>
                <a:uFillTx/>
                <a:latin typeface="Arial"/>
                <a:ea typeface="Arial"/>
                <a:cs typeface="Arial"/>
                <a:sym typeface="Arial"/>
              </a:rPr>
              <a:t>Financia</a:t>
            </a:r>
            <a:r>
              <a:rPr kumimoji="0" lang="en-US" sz="2400" b="1" i="0" u="none" strike="noStrike" cap="none" spc="0" normalizeH="0" baseline="0" dirty="0" smtClean="0">
                <a:ln>
                  <a:noFill/>
                </a:ln>
                <a:solidFill>
                  <a:srgbClr val="000000"/>
                </a:solidFill>
                <a:effectLst/>
                <a:uFillTx/>
                <a:latin typeface="Arial"/>
                <a:ea typeface="Arial"/>
                <a:cs typeface="Arial"/>
                <a:sym typeface="Arial"/>
              </a:rPr>
              <a:t>l</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is the fishing line supporting the hook and the bait</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sp>
        <p:nvSpPr>
          <p:cNvPr id="15" name="TextBox 14"/>
          <p:cNvSpPr txBox="1"/>
          <p:nvPr/>
        </p:nvSpPr>
        <p:spPr>
          <a:xfrm>
            <a:off x="4350290" y="5232939"/>
            <a:ext cx="4029126" cy="1200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C00000"/>
                </a:solidFill>
                <a:effectLst/>
                <a:uFillTx/>
                <a:latin typeface="Arial"/>
                <a:ea typeface="Arial"/>
                <a:cs typeface="Arial"/>
                <a:sym typeface="Arial"/>
              </a:rPr>
              <a:t>Leadership</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a:t>
            </a:r>
            <a:r>
              <a:rPr lang="en-US" sz="2400" dirty="0" smtClean="0"/>
              <a:t>provides the spiritual atmosphere and the skill that drive the meeting.</a:t>
            </a:r>
            <a:r>
              <a:rPr kumimoji="0" lang="en-US" sz="2400" b="0" i="0" u="none" strike="noStrike" cap="none" spc="0" normalizeH="0" baseline="0" dirty="0" smtClean="0">
                <a:ln>
                  <a:noFill/>
                </a:ln>
                <a:solidFill>
                  <a:srgbClr val="000000"/>
                </a:solidFill>
                <a:effectLst/>
                <a:uFillTx/>
                <a:latin typeface="Arial"/>
                <a:ea typeface="Arial"/>
                <a:cs typeface="Arial"/>
                <a:sym typeface="Arial"/>
              </a:rPr>
              <a:t> </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p:txBody>
      </p:sp>
      <p:pic>
        <p:nvPicPr>
          <p:cNvPr id="16" name="Picture 15"/>
          <p:cNvPicPr>
            <a:picLocks noChangeAspect="1"/>
          </p:cNvPicPr>
          <p:nvPr/>
        </p:nvPicPr>
        <p:blipFill rotWithShape="1">
          <a:blip r:embed="rId4"/>
          <a:srcRect l="22670" t="49017" r="20016" b="16888"/>
          <a:stretch/>
        </p:blipFill>
        <p:spPr>
          <a:xfrm>
            <a:off x="3475946" y="3739518"/>
            <a:ext cx="1959909" cy="267086"/>
          </a:xfrm>
          <a:prstGeom prst="rect">
            <a:avLst/>
          </a:prstGeom>
        </p:spPr>
      </p:pic>
      <p:pic>
        <p:nvPicPr>
          <p:cNvPr id="17" name="Picture 16"/>
          <p:cNvPicPr>
            <a:picLocks noChangeAspect="1"/>
          </p:cNvPicPr>
          <p:nvPr/>
        </p:nvPicPr>
        <p:blipFill rotWithShape="1">
          <a:blip r:embed="rId5"/>
          <a:srcRect l="18457" t="12134" r="17140" b="11442"/>
          <a:stretch/>
        </p:blipFill>
        <p:spPr>
          <a:xfrm>
            <a:off x="4124417" y="3052727"/>
            <a:ext cx="567454" cy="673372"/>
          </a:xfrm>
          <a:prstGeom prst="rect">
            <a:avLst/>
          </a:prstGeom>
        </p:spPr>
      </p:pic>
    </p:spTree>
    <p:extLst>
      <p:ext uri="{BB962C8B-B14F-4D97-AF65-F5344CB8AC3E}">
        <p14:creationId xmlns:p14="http://schemas.microsoft.com/office/powerpoint/2010/main" val="20756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par>
                                <p:cTn id="27" presetID="55"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strVal val="#ppt_w*0.70"/>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Effect transition="in" filter="fade">
                                      <p:cBhvr>
                                        <p:cTn id="38" dur="1000"/>
                                        <p:tgtEl>
                                          <p:spTgt spid="6"/>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0.7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par>
                          <p:cTn id="44" fill="hold">
                            <p:stCondLst>
                              <p:cond delay="1000"/>
                            </p:stCondLst>
                            <p:childTnLst>
                              <p:par>
                                <p:cTn id="45" presetID="55"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strVal val="#ppt_w*0.70"/>
                                          </p:val>
                                        </p:tav>
                                        <p:tav tm="100000">
                                          <p:val>
                                            <p:strVal val="#ppt_w"/>
                                          </p:val>
                                        </p:tav>
                                      </p:tavLst>
                                    </p:anim>
                                    <p:anim calcmode="lin" valueType="num">
                                      <p:cBhvr>
                                        <p:cTn id="55" dur="1000" fill="hold"/>
                                        <p:tgtEl>
                                          <p:spTgt spid="9"/>
                                        </p:tgtEl>
                                        <p:attrNameLst>
                                          <p:attrName>ppt_h</p:attrName>
                                        </p:attrNameLst>
                                      </p:cBhvr>
                                      <p:tavLst>
                                        <p:tav tm="0">
                                          <p:val>
                                            <p:strVal val="#ppt_h"/>
                                          </p:val>
                                        </p:tav>
                                        <p:tav tm="100000">
                                          <p:val>
                                            <p:strVal val="#ppt_h"/>
                                          </p:val>
                                        </p:tav>
                                      </p:tavLst>
                                    </p:anim>
                                    <p:animEffect transition="in" filter="fade">
                                      <p:cBhvr>
                                        <p:cTn id="56" dur="1000"/>
                                        <p:tgtEl>
                                          <p:spTgt spid="9"/>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strVal val="#ppt_w*0.7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animEffect transition="in" filter="fade">
                                      <p:cBhvr>
                                        <p:cTn id="61" dur="1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1000" fill="hold"/>
                                        <p:tgtEl>
                                          <p:spTgt spid="14"/>
                                        </p:tgtEl>
                                        <p:attrNameLst>
                                          <p:attrName>ppt_w</p:attrName>
                                        </p:attrNameLst>
                                      </p:cBhvr>
                                      <p:tavLst>
                                        <p:tav tm="0">
                                          <p:val>
                                            <p:strVal val="#ppt_w*0.70"/>
                                          </p:val>
                                        </p:tav>
                                        <p:tav tm="100000">
                                          <p:val>
                                            <p:strVal val="#ppt_w"/>
                                          </p:val>
                                        </p:tav>
                                      </p:tavLst>
                                    </p:anim>
                                    <p:anim calcmode="lin" valueType="num">
                                      <p:cBhvr>
                                        <p:cTn id="67" dur="1000" fill="hold"/>
                                        <p:tgtEl>
                                          <p:spTgt spid="14"/>
                                        </p:tgtEl>
                                        <p:attrNameLst>
                                          <p:attrName>ppt_h</p:attrName>
                                        </p:attrNameLst>
                                      </p:cBhvr>
                                      <p:tavLst>
                                        <p:tav tm="0">
                                          <p:val>
                                            <p:strVal val="#ppt_h"/>
                                          </p:val>
                                        </p:tav>
                                        <p:tav tm="100000">
                                          <p:val>
                                            <p:strVal val="#ppt_h"/>
                                          </p:val>
                                        </p:tav>
                                      </p:tavLst>
                                    </p:anim>
                                    <p:animEffect transition="in" filter="fade">
                                      <p:cBhvr>
                                        <p:cTn id="68" dur="1000"/>
                                        <p:tgtEl>
                                          <p:spTgt spid="14"/>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strVal val="#ppt_w*0.70"/>
                                          </p:val>
                                        </p:tav>
                                        <p:tav tm="100000">
                                          <p:val>
                                            <p:strVal val="#ppt_w"/>
                                          </p:val>
                                        </p:tav>
                                      </p:tavLst>
                                    </p:anim>
                                    <p:anim calcmode="lin" valueType="num">
                                      <p:cBhvr>
                                        <p:cTn id="72" dur="1000" fill="hold"/>
                                        <p:tgtEl>
                                          <p:spTgt spid="10"/>
                                        </p:tgtEl>
                                        <p:attrNameLst>
                                          <p:attrName>ppt_h</p:attrName>
                                        </p:attrNameLst>
                                      </p:cBhvr>
                                      <p:tavLst>
                                        <p:tav tm="0">
                                          <p:val>
                                            <p:strVal val="#ppt_h"/>
                                          </p:val>
                                        </p:tav>
                                        <p:tav tm="100000">
                                          <p:val>
                                            <p:strVal val="#ppt_h"/>
                                          </p:val>
                                        </p:tav>
                                      </p:tavLst>
                                    </p:anim>
                                    <p:animEffect transition="in" filter="fade">
                                      <p:cBhvr>
                                        <p:cTn id="73" dur="10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1000" fill="hold"/>
                                        <p:tgtEl>
                                          <p:spTgt spid="11"/>
                                        </p:tgtEl>
                                        <p:attrNameLst>
                                          <p:attrName>ppt_w</p:attrName>
                                        </p:attrNameLst>
                                      </p:cBhvr>
                                      <p:tavLst>
                                        <p:tav tm="0">
                                          <p:val>
                                            <p:strVal val="#ppt_w*0.70"/>
                                          </p:val>
                                        </p:tav>
                                        <p:tav tm="100000">
                                          <p:val>
                                            <p:strVal val="#ppt_w"/>
                                          </p:val>
                                        </p:tav>
                                      </p:tavLst>
                                    </p:anim>
                                    <p:anim calcmode="lin" valueType="num">
                                      <p:cBhvr>
                                        <p:cTn id="79" dur="1000" fill="hold"/>
                                        <p:tgtEl>
                                          <p:spTgt spid="11"/>
                                        </p:tgtEl>
                                        <p:attrNameLst>
                                          <p:attrName>ppt_h</p:attrName>
                                        </p:attrNameLst>
                                      </p:cBhvr>
                                      <p:tavLst>
                                        <p:tav tm="0">
                                          <p:val>
                                            <p:strVal val="#ppt_h"/>
                                          </p:val>
                                        </p:tav>
                                        <p:tav tm="100000">
                                          <p:val>
                                            <p:strVal val="#ppt_h"/>
                                          </p:val>
                                        </p:tav>
                                      </p:tavLst>
                                    </p:anim>
                                    <p:animEffect transition="in" filter="fade">
                                      <p:cBhvr>
                                        <p:cTn id="80" dur="1000"/>
                                        <p:tgtEl>
                                          <p:spTgt spid="11"/>
                                        </p:tgtEl>
                                      </p:cBhvr>
                                    </p:animEffect>
                                  </p:childTnLst>
                                </p:cTn>
                              </p:par>
                            </p:childTnLst>
                          </p:cTn>
                        </p:par>
                        <p:par>
                          <p:cTn id="81" fill="hold">
                            <p:stCondLst>
                              <p:cond delay="1000"/>
                            </p:stCondLst>
                            <p:childTnLst>
                              <p:par>
                                <p:cTn id="82" presetID="55" presetClass="entr" presetSubtype="0"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1000" fill="hold"/>
                                        <p:tgtEl>
                                          <p:spTgt spid="15"/>
                                        </p:tgtEl>
                                        <p:attrNameLst>
                                          <p:attrName>ppt_w</p:attrName>
                                        </p:attrNameLst>
                                      </p:cBhvr>
                                      <p:tavLst>
                                        <p:tav tm="0">
                                          <p:val>
                                            <p:strVal val="#ppt_w*0.70"/>
                                          </p:val>
                                        </p:tav>
                                        <p:tav tm="100000">
                                          <p:val>
                                            <p:strVal val="#ppt_w"/>
                                          </p:val>
                                        </p:tav>
                                      </p:tavLst>
                                    </p:anim>
                                    <p:anim calcmode="lin" valueType="num">
                                      <p:cBhvr>
                                        <p:cTn id="85" dur="1000" fill="hold"/>
                                        <p:tgtEl>
                                          <p:spTgt spid="15"/>
                                        </p:tgtEl>
                                        <p:attrNameLst>
                                          <p:attrName>ppt_h</p:attrName>
                                        </p:attrNameLst>
                                      </p:cBhvr>
                                      <p:tavLst>
                                        <p:tav tm="0">
                                          <p:val>
                                            <p:strVal val="#ppt_h"/>
                                          </p:val>
                                        </p:tav>
                                        <p:tav tm="100000">
                                          <p:val>
                                            <p:strVal val="#ppt_h"/>
                                          </p:val>
                                        </p:tav>
                                      </p:tavLst>
                                    </p:anim>
                                    <p:animEffect transition="in" filter="fade">
                                      <p:cBhvr>
                                        <p:cTn id="8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P spid="10" grpId="0" animBg="1"/>
      <p:bldP spid="11" grpId="0" animBg="1"/>
      <p:bldP spid="12" grpId="0"/>
      <p:bldP spid="13"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64" y="252919"/>
            <a:ext cx="8677072" cy="6361889"/>
          </a:xfrm>
          <a:prstGeom prst="rect">
            <a:avLst/>
          </a:prstGeom>
        </p:spPr>
      </p:pic>
    </p:spTree>
    <p:extLst>
      <p:ext uri="{BB962C8B-B14F-4D97-AF65-F5344CB8AC3E}">
        <p14:creationId xmlns:p14="http://schemas.microsoft.com/office/powerpoint/2010/main" val="9140230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006" y="2421126"/>
            <a:ext cx="4124528" cy="2062101"/>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Arial"/>
                <a:ea typeface="Arial"/>
                <a:cs typeface="Arial"/>
                <a:sym typeface="Arial"/>
              </a:rPr>
              <a:t>In your </a:t>
            </a:r>
            <a:r>
              <a:rPr lang="en-US" sz="3200" dirty="0">
                <a:solidFill>
                  <a:srgbClr val="000000"/>
                </a:solidFill>
                <a:latin typeface="Arial"/>
                <a:ea typeface="Arial"/>
                <a:cs typeface="Arial"/>
              </a:rPr>
              <a:t>g</a:t>
            </a:r>
            <a:r>
              <a:rPr kumimoji="0" lang="en-US" sz="3200" b="0" i="0" u="none" strike="noStrike" cap="none" spc="0" normalizeH="0" baseline="0" dirty="0" smtClean="0">
                <a:ln>
                  <a:noFill/>
                </a:ln>
                <a:solidFill>
                  <a:srgbClr val="000000"/>
                </a:solidFill>
                <a:effectLst/>
                <a:uFillTx/>
                <a:latin typeface="Arial"/>
                <a:ea typeface="Arial"/>
                <a:cs typeface="Arial"/>
                <a:sym typeface="Arial"/>
              </a:rPr>
              <a:t>roup, identify 5 key activities or guidelines for each meeting component. </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
        <p:nvSpPr>
          <p:cNvPr id="5" name="TextBox 4"/>
          <p:cNvSpPr txBox="1"/>
          <p:nvPr/>
        </p:nvSpPr>
        <p:spPr>
          <a:xfrm>
            <a:off x="5520104" y="544230"/>
            <a:ext cx="3295757" cy="584773"/>
          </a:xfrm>
          <a:prstGeom prst="rect">
            <a:avLst/>
          </a:prstGeom>
          <a:solidFill>
            <a:srgbClr val="AD8F67"/>
          </a:solidFill>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1"/>
                </a:solidFill>
                <a:effectLst/>
                <a:uFillTx/>
                <a:latin typeface="Arial" panose="020B0604020202020204" pitchFamily="34" charset="0"/>
                <a:ea typeface="Arial"/>
                <a:cs typeface="Arial" panose="020B0604020202020204" pitchFamily="34" charset="0"/>
                <a:sym typeface="Arial"/>
              </a:rPr>
              <a:t>SPIRITUAL</a:t>
            </a:r>
            <a:endParaRPr kumimoji="0" lang="en-US" sz="3200" b="0"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6" name="TextBox 5"/>
          <p:cNvSpPr txBox="1"/>
          <p:nvPr/>
        </p:nvSpPr>
        <p:spPr>
          <a:xfrm>
            <a:off x="5520103" y="1739223"/>
            <a:ext cx="3295757" cy="584773"/>
          </a:xfrm>
          <a:prstGeom prst="rect">
            <a:avLst/>
          </a:prstGeom>
          <a:solidFill>
            <a:srgbClr val="0F0504"/>
          </a:solidFill>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1"/>
                </a:solidFill>
                <a:effectLst/>
                <a:uFillTx/>
                <a:latin typeface="Arial" panose="020B0604020202020204" pitchFamily="34" charset="0"/>
                <a:ea typeface="Arial"/>
                <a:cs typeface="Arial" panose="020B0604020202020204" pitchFamily="34" charset="0"/>
                <a:sym typeface="Arial"/>
              </a:rPr>
              <a:t>SOCIAL</a:t>
            </a:r>
            <a:endParaRPr kumimoji="0" lang="en-US" sz="3200" b="0"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7" name="TextBox 6"/>
          <p:cNvSpPr txBox="1"/>
          <p:nvPr/>
        </p:nvSpPr>
        <p:spPr>
          <a:xfrm>
            <a:off x="5520105" y="3073225"/>
            <a:ext cx="3285513" cy="584773"/>
          </a:xfrm>
          <a:prstGeom prst="rect">
            <a:avLst/>
          </a:prstGeom>
          <a:solidFill>
            <a:srgbClr val="000090"/>
          </a:solidFill>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1"/>
                </a:solidFill>
                <a:effectLst/>
                <a:uFillTx/>
                <a:latin typeface="Arial" panose="020B0604020202020204" pitchFamily="34" charset="0"/>
                <a:ea typeface="Arial"/>
                <a:cs typeface="Arial" panose="020B0604020202020204" pitchFamily="34" charset="0"/>
                <a:sym typeface="Arial"/>
              </a:rPr>
              <a:t>PROFESSIONAL</a:t>
            </a:r>
            <a:endParaRPr kumimoji="0" lang="en-US" sz="3200" b="0"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8" name="TextBox 7"/>
          <p:cNvSpPr txBox="1"/>
          <p:nvPr/>
        </p:nvSpPr>
        <p:spPr>
          <a:xfrm>
            <a:off x="5520104" y="4390896"/>
            <a:ext cx="3295755" cy="584773"/>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1"/>
                </a:solidFill>
                <a:effectLst/>
                <a:uFillTx/>
                <a:latin typeface="Arial" panose="020B0604020202020204" pitchFamily="34" charset="0"/>
                <a:ea typeface="Arial"/>
                <a:cs typeface="Arial" panose="020B0604020202020204" pitchFamily="34" charset="0"/>
                <a:sym typeface="Arial"/>
              </a:rPr>
              <a:t>FINANCIAL</a:t>
            </a:r>
            <a:endParaRPr kumimoji="0" lang="en-US" sz="3200" b="0"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9" name="TextBox 8"/>
          <p:cNvSpPr txBox="1"/>
          <p:nvPr/>
        </p:nvSpPr>
        <p:spPr>
          <a:xfrm>
            <a:off x="5520105" y="5750226"/>
            <a:ext cx="3295754" cy="584773"/>
          </a:xfrm>
          <a:prstGeom prst="rect">
            <a:avLst/>
          </a:prstGeom>
          <a:solidFill>
            <a:schemeClr val="accent6">
              <a:lumMod val="50000"/>
            </a:schemeClr>
          </a:solidFill>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1"/>
                </a:solidFill>
                <a:effectLst/>
                <a:uFillTx/>
                <a:latin typeface="Arial" panose="020B0604020202020204" pitchFamily="34" charset="0"/>
                <a:ea typeface="Arial"/>
                <a:cs typeface="Arial" panose="020B0604020202020204" pitchFamily="34" charset="0"/>
                <a:sym typeface="Arial"/>
              </a:rPr>
              <a:t>LEADERSHIP</a:t>
            </a:r>
            <a:endParaRPr kumimoji="0" lang="en-US" sz="3200" b="0" i="0" u="none" strike="noStrike" cap="none" spc="0" normalizeH="0" baseline="0" dirty="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pic>
        <p:nvPicPr>
          <p:cNvPr id="10" name="Picture 9"/>
          <p:cNvPicPr>
            <a:picLocks noChangeAspect="1"/>
          </p:cNvPicPr>
          <p:nvPr/>
        </p:nvPicPr>
        <p:blipFill rotWithShape="1">
          <a:blip r:embed="rId2"/>
          <a:srcRect l="10215" r="10959"/>
          <a:stretch/>
        </p:blipFill>
        <p:spPr>
          <a:xfrm>
            <a:off x="378006" y="431543"/>
            <a:ext cx="4124528" cy="1549400"/>
          </a:xfrm>
          <a:prstGeom prst="rect">
            <a:avLst/>
          </a:prstGeom>
          <a:effectLst>
            <a:glow rad="139700">
              <a:schemeClr val="accent1">
                <a:satMod val="175000"/>
                <a:alpha val="40000"/>
              </a:schemeClr>
            </a:glow>
          </a:effectLst>
        </p:spPr>
      </p:pic>
      <p:sp>
        <p:nvSpPr>
          <p:cNvPr id="11" name="TextBox 10"/>
          <p:cNvSpPr txBox="1"/>
          <p:nvPr/>
        </p:nvSpPr>
        <p:spPr>
          <a:xfrm>
            <a:off x="378006" y="4965397"/>
            <a:ext cx="4124528" cy="1569658"/>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Arial"/>
                <a:ea typeface="Arial"/>
                <a:cs typeface="Arial"/>
                <a:sym typeface="Arial"/>
              </a:rPr>
              <a:t>Share your findings</a:t>
            </a:r>
            <a:r>
              <a:rPr kumimoji="0" lang="en-US" sz="3200" b="0" i="0" u="none" strike="noStrike" cap="none" spc="0" normalizeH="0" dirty="0" smtClean="0">
                <a:ln>
                  <a:noFill/>
                </a:ln>
                <a:solidFill>
                  <a:srgbClr val="000000"/>
                </a:solidFill>
                <a:effectLst/>
                <a:uFillTx/>
                <a:latin typeface="Arial"/>
                <a:ea typeface="Arial"/>
                <a:cs typeface="Arial"/>
                <a:sym typeface="Arial"/>
              </a:rPr>
              <a:t> with the rest of the class</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9613379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par>
                          <p:cTn id="24" fill="hold">
                            <p:stCondLst>
                              <p:cond delay="3000"/>
                            </p:stCondLst>
                            <p:childTnLst>
                              <p:par>
                                <p:cTn id="25" presetID="55"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par>
                          <p:cTn id="30" fill="hold">
                            <p:stCondLst>
                              <p:cond delay="4000"/>
                            </p:stCondLst>
                            <p:childTnLst>
                              <p:par>
                                <p:cTn id="31" presetID="55"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0.70"/>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par>
                          <p:cTn id="36" fill="hold">
                            <p:stCondLst>
                              <p:cond delay="5000"/>
                            </p:stCondLst>
                            <p:childTnLst>
                              <p:par>
                                <p:cTn id="37" presetID="55"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heckerboard(across)">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8529" y="532550"/>
            <a:ext cx="442106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Arial"/>
                <a:ea typeface="Arial"/>
                <a:cs typeface="Arial"/>
                <a:sym typeface="Arial"/>
              </a:rPr>
              <a:t>And Without Restraints</a:t>
            </a:r>
            <a:r>
              <a:rPr kumimoji="0" lang="en-US" sz="3200" b="0" i="0" u="none" strike="noStrike" cap="none" spc="0" normalizeH="0" baseline="0" dirty="0">
                <a:ln>
                  <a:noFill/>
                </a:ln>
                <a:solidFill>
                  <a:srgbClr val="000000"/>
                </a:solidFill>
                <a:effectLst/>
                <a:uFillTx/>
                <a:latin typeface="Arial"/>
                <a:ea typeface="Arial"/>
                <a:cs typeface="Arial"/>
                <a:sym typeface="Arial"/>
              </a:rPr>
              <a:t>:</a:t>
            </a:r>
            <a:r>
              <a:rPr kumimoji="0" lang="en-US" sz="3200" b="0" i="0" u="none" strike="noStrike" cap="none" spc="0" normalizeH="0" dirty="0">
                <a:ln>
                  <a:noFill/>
                </a:ln>
                <a:solidFill>
                  <a:srgbClr val="000000"/>
                </a:solidFill>
                <a:effectLst/>
                <a:uFillTx/>
                <a:latin typeface="Arial"/>
                <a:ea typeface="Arial"/>
                <a:cs typeface="Arial"/>
                <a:sym typeface="Arial"/>
              </a:rPr>
              <a:t> </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
        <p:nvSpPr>
          <p:cNvPr id="4" name="Rectangle 3"/>
          <p:cNvSpPr/>
          <p:nvPr/>
        </p:nvSpPr>
        <p:spPr>
          <a:xfrm>
            <a:off x="380751" y="1321400"/>
            <a:ext cx="3899252" cy="2031325"/>
          </a:xfrm>
          <a:prstGeom prst="rect">
            <a:avLst/>
          </a:prstGeom>
        </p:spPr>
        <p:txBody>
          <a:bodyPr wrap="square">
            <a:spAutoFit/>
          </a:bodyPr>
          <a:lstStyle/>
          <a:p>
            <a:r>
              <a:rPr lang="en-US" sz="3200" dirty="0" smtClean="0"/>
              <a:t>Consequently, “</a:t>
            </a:r>
            <a:r>
              <a:rPr lang="mr-IN" sz="3200" dirty="0" smtClean="0"/>
              <a:t>…</a:t>
            </a:r>
            <a:r>
              <a:rPr lang="en-US" sz="3200" dirty="0" smtClean="0"/>
              <a:t>People </a:t>
            </a:r>
            <a:r>
              <a:rPr lang="en-US" sz="3200" dirty="0"/>
              <a:t>cast off restraint</a:t>
            </a:r>
            <a:r>
              <a:rPr lang="mr-IN" sz="3200" dirty="0"/>
              <a:t>…</a:t>
            </a:r>
            <a:r>
              <a:rPr lang="en-US" sz="3200" dirty="0"/>
              <a:t>” </a:t>
            </a:r>
            <a:r>
              <a:rPr lang="en-US" sz="3000" dirty="0"/>
              <a:t>Proverbs 29:18 (NIV)</a:t>
            </a:r>
          </a:p>
        </p:txBody>
      </p:sp>
      <p:sp>
        <p:nvSpPr>
          <p:cNvPr id="5" name="TextBox 4"/>
          <p:cNvSpPr txBox="1"/>
          <p:nvPr/>
        </p:nvSpPr>
        <p:spPr>
          <a:xfrm>
            <a:off x="4398529" y="3352725"/>
            <a:ext cx="4421068" cy="954105"/>
          </a:xfrm>
          <a:prstGeom prst="rect">
            <a:avLst/>
          </a:prstGeom>
          <a:solidFill>
            <a:srgbClr val="80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Tx/>
                <a:latin typeface="Arial"/>
                <a:ea typeface="Arial"/>
                <a:cs typeface="Arial"/>
                <a:sym typeface="Arial"/>
              </a:rPr>
              <a:t>The cause of the Gospel is vehemently</a:t>
            </a:r>
            <a:r>
              <a:rPr kumimoji="0" lang="en-US" sz="2800" b="0" i="0" u="none" strike="noStrike" cap="none" spc="0" normalizeH="0" dirty="0">
                <a:ln>
                  <a:noFill/>
                </a:ln>
                <a:solidFill>
                  <a:srgbClr val="FFFFFF"/>
                </a:solidFill>
                <a:effectLst/>
                <a:uFillTx/>
                <a:latin typeface="Arial"/>
                <a:ea typeface="Arial"/>
                <a:cs typeface="Arial"/>
                <a:sym typeface="Arial"/>
              </a:rPr>
              <a:t> opposed</a:t>
            </a:r>
            <a:endParaRPr kumimoji="0" lang="en-US" sz="2800" b="0" i="0" u="none" strike="noStrike" cap="none" spc="0" normalizeH="0" baseline="0" dirty="0">
              <a:ln>
                <a:noFill/>
              </a:ln>
              <a:solidFill>
                <a:srgbClr val="FFFFFF"/>
              </a:solidFill>
              <a:effectLst/>
              <a:uFillTx/>
              <a:latin typeface="Arial"/>
              <a:ea typeface="Arial"/>
              <a:cs typeface="Arial"/>
              <a:sym typeface="Arial"/>
            </a:endParaRPr>
          </a:p>
        </p:txBody>
      </p:sp>
      <p:sp>
        <p:nvSpPr>
          <p:cNvPr id="6" name="TextBox 5"/>
          <p:cNvSpPr txBox="1"/>
          <p:nvPr/>
        </p:nvSpPr>
        <p:spPr>
          <a:xfrm>
            <a:off x="4398529" y="1260905"/>
            <a:ext cx="4421068" cy="954105"/>
          </a:xfrm>
          <a:prstGeom prst="rect">
            <a:avLst/>
          </a:prstGeom>
          <a:solidFill>
            <a:srgbClr val="80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Tx/>
                <a:latin typeface="Arial"/>
                <a:ea typeface="Arial"/>
                <a:cs typeface="Arial"/>
                <a:sym typeface="Arial"/>
              </a:rPr>
              <a:t>Satan is the god of this world</a:t>
            </a:r>
          </a:p>
        </p:txBody>
      </p:sp>
      <p:sp>
        <p:nvSpPr>
          <p:cNvPr id="7" name="TextBox 6"/>
          <p:cNvSpPr txBox="1"/>
          <p:nvPr/>
        </p:nvSpPr>
        <p:spPr>
          <a:xfrm>
            <a:off x="4398529" y="4418652"/>
            <a:ext cx="4421068" cy="1384993"/>
          </a:xfrm>
          <a:prstGeom prst="rect">
            <a:avLst/>
          </a:prstGeom>
          <a:solidFill>
            <a:srgbClr val="80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Tx/>
                <a:latin typeface="Arial"/>
                <a:ea typeface="Arial"/>
                <a:cs typeface="Arial"/>
                <a:sym typeface="Arial"/>
              </a:rPr>
              <a:t>The 7 Gates of human influence have been infiltrated and polluted</a:t>
            </a:r>
          </a:p>
        </p:txBody>
      </p:sp>
      <p:sp>
        <p:nvSpPr>
          <p:cNvPr id="8" name="TextBox 7"/>
          <p:cNvSpPr txBox="1"/>
          <p:nvPr/>
        </p:nvSpPr>
        <p:spPr>
          <a:xfrm>
            <a:off x="4409797" y="2296859"/>
            <a:ext cx="4409800" cy="954105"/>
          </a:xfrm>
          <a:prstGeom prst="rect">
            <a:avLst/>
          </a:prstGeom>
          <a:solidFill>
            <a:srgbClr val="80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Tx/>
                <a:latin typeface="Arial"/>
                <a:ea typeface="Arial"/>
                <a:cs typeface="Arial"/>
                <a:sym typeface="Arial"/>
              </a:rPr>
              <a:t>Man is evil and lives dangerously</a:t>
            </a:r>
          </a:p>
        </p:txBody>
      </p:sp>
      <p:sp>
        <p:nvSpPr>
          <p:cNvPr id="9" name="TextBox 8"/>
          <p:cNvSpPr txBox="1"/>
          <p:nvPr/>
        </p:nvSpPr>
        <p:spPr>
          <a:xfrm>
            <a:off x="4398529" y="5900487"/>
            <a:ext cx="4421068" cy="492440"/>
          </a:xfrm>
          <a:prstGeom prst="rect">
            <a:avLst/>
          </a:prstGeom>
          <a:solidFill>
            <a:srgbClr val="80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a:ln>
                  <a:noFill/>
                </a:ln>
                <a:solidFill>
                  <a:srgbClr val="FFFFFF"/>
                </a:solidFill>
                <a:effectLst/>
                <a:uFillTx/>
                <a:latin typeface="Arial"/>
                <a:ea typeface="Arial"/>
                <a:cs typeface="Arial"/>
                <a:sym typeface="Arial"/>
              </a:rPr>
              <a:t>The world </a:t>
            </a:r>
            <a:r>
              <a:rPr kumimoji="0" lang="en-US" sz="2600" b="0" i="0" u="none" strike="noStrike" cap="none" spc="0" normalizeH="0" baseline="0" dirty="0" smtClean="0">
                <a:ln>
                  <a:noFill/>
                </a:ln>
                <a:solidFill>
                  <a:srgbClr val="FFFFFF"/>
                </a:solidFill>
                <a:effectLst/>
                <a:uFillTx/>
                <a:latin typeface="Arial"/>
                <a:ea typeface="Arial"/>
                <a:cs typeface="Arial"/>
                <a:sym typeface="Arial"/>
              </a:rPr>
              <a:t>lies in wickedness</a:t>
            </a:r>
            <a:endParaRPr kumimoji="0" lang="en-US" sz="2600" b="0" i="0" u="none" strike="noStrike" cap="none" spc="0" normalizeH="0" baseline="0" dirty="0">
              <a:ln>
                <a:noFill/>
              </a:ln>
              <a:solidFill>
                <a:srgbClr val="FFFFFF"/>
              </a:solidFill>
              <a:effectLst/>
              <a:uFillTx/>
              <a:latin typeface="Arial"/>
              <a:ea typeface="Arial"/>
              <a:cs typeface="Arial"/>
              <a:sym typeface="Arial"/>
            </a:endParaRPr>
          </a:p>
        </p:txBody>
      </p:sp>
      <p:sp>
        <p:nvSpPr>
          <p:cNvPr id="10" name="Rectangle 9"/>
          <p:cNvSpPr/>
          <p:nvPr/>
        </p:nvSpPr>
        <p:spPr>
          <a:xfrm>
            <a:off x="397086" y="4066604"/>
            <a:ext cx="3635548" cy="2246769"/>
          </a:xfrm>
          <a:prstGeom prst="rect">
            <a:avLst/>
          </a:prstGeom>
        </p:spPr>
        <p:txBody>
          <a:bodyPr wrap="square">
            <a:spAutoFit/>
          </a:bodyPr>
          <a:lstStyle/>
          <a:p>
            <a:r>
              <a:rPr lang="en-US" sz="2800" dirty="0"/>
              <a:t>“And we know that we are of God, and the whole world </a:t>
            </a:r>
            <a:r>
              <a:rPr lang="en-US" sz="2800" dirty="0" err="1"/>
              <a:t>lieth</a:t>
            </a:r>
            <a:r>
              <a:rPr lang="en-US" sz="2800" dirty="0"/>
              <a:t> in wickedness.” </a:t>
            </a:r>
          </a:p>
          <a:p>
            <a:r>
              <a:rPr lang="en-US" sz="2800" dirty="0"/>
              <a:t>1 John 5:19</a:t>
            </a:r>
          </a:p>
        </p:txBody>
      </p:sp>
      <p:cxnSp>
        <p:nvCxnSpPr>
          <p:cNvPr id="11" name="Straight Connector 10"/>
          <p:cNvCxnSpPr/>
          <p:nvPr/>
        </p:nvCxnSpPr>
        <p:spPr>
          <a:xfrm>
            <a:off x="506437" y="3812345"/>
            <a:ext cx="3165231" cy="14067"/>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97162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par>
                          <p:cTn id="26" fill="hold">
                            <p:stCondLst>
                              <p:cond delay="500"/>
                            </p:stCondLst>
                            <p:childTnLst>
                              <p:par>
                                <p:cTn id="27" presetID="5"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heckerboard(across)">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heckerboard(across)">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par>
                          <p:cTn id="55" fill="hold">
                            <p:stCondLst>
                              <p:cond delay="500"/>
                            </p:stCondLst>
                            <p:childTnLst>
                              <p:par>
                                <p:cTn id="56" presetID="5" presetClass="entr" presetSubtype="1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374" y="766418"/>
            <a:ext cx="4046707" cy="1168487"/>
          </a:xfrm>
          <a:prstGeom prst="rect">
            <a:avLst/>
          </a:prstGeom>
        </p:spPr>
      </p:pic>
      <p:pic>
        <p:nvPicPr>
          <p:cNvPr id="5" name="Picture 4"/>
          <p:cNvPicPr>
            <a:picLocks noChangeAspect="1"/>
          </p:cNvPicPr>
          <p:nvPr/>
        </p:nvPicPr>
        <p:blipFill rotWithShape="1">
          <a:blip r:embed="rId3"/>
          <a:srcRect l="15532" t="12002" r="14894" b="11004"/>
          <a:stretch/>
        </p:blipFill>
        <p:spPr>
          <a:xfrm>
            <a:off x="1206229" y="249692"/>
            <a:ext cx="1750979" cy="1033452"/>
          </a:xfrm>
          <a:prstGeom prst="rect">
            <a:avLst/>
          </a:prstGeom>
        </p:spPr>
      </p:pic>
      <p:sp>
        <p:nvSpPr>
          <p:cNvPr id="6" name="Rectangle 5"/>
          <p:cNvSpPr/>
          <p:nvPr/>
        </p:nvSpPr>
        <p:spPr>
          <a:xfrm>
            <a:off x="4549301" y="456021"/>
            <a:ext cx="4283414" cy="2554545"/>
          </a:xfrm>
          <a:prstGeom prst="rect">
            <a:avLst/>
          </a:prstGeom>
        </p:spPr>
        <p:txBody>
          <a:bodyPr wrap="square">
            <a:spAutoFit/>
          </a:bodyPr>
          <a:lstStyle/>
          <a:p>
            <a:pPr lvl="0"/>
            <a:r>
              <a:rPr lang="en-US" sz="3200" b="1" dirty="0" smtClean="0">
                <a:solidFill>
                  <a:srgbClr val="C00000"/>
                </a:solidFill>
              </a:rPr>
              <a:t>Will you commit to obtaining and reading the following books within the next one month?</a:t>
            </a:r>
            <a:endParaRPr lang="en-US" sz="3200" b="1" dirty="0">
              <a:solidFill>
                <a:srgbClr val="C00000"/>
              </a:solidFill>
            </a:endParaRPr>
          </a:p>
        </p:txBody>
      </p:sp>
      <p:sp>
        <p:nvSpPr>
          <p:cNvPr id="7" name="Rectangle 6"/>
          <p:cNvSpPr/>
          <p:nvPr/>
        </p:nvSpPr>
        <p:spPr>
          <a:xfrm>
            <a:off x="405318" y="2780610"/>
            <a:ext cx="3485745" cy="584775"/>
          </a:xfrm>
          <a:prstGeom prst="rect">
            <a:avLst/>
          </a:prstGeom>
        </p:spPr>
        <p:txBody>
          <a:bodyPr wrap="square">
            <a:spAutoFit/>
          </a:bodyPr>
          <a:lstStyle/>
          <a:p>
            <a:pPr lvl="0"/>
            <a:r>
              <a:rPr lang="en-US" sz="3200" smtClean="0"/>
              <a:t>#Chapter </a:t>
            </a:r>
            <a:r>
              <a:rPr lang="en-US" sz="3200" dirty="0" smtClean="0"/>
              <a:t>Manual</a:t>
            </a:r>
            <a:endParaRPr lang="en-US" sz="3200" dirty="0"/>
          </a:p>
        </p:txBody>
      </p:sp>
      <p:sp>
        <p:nvSpPr>
          <p:cNvPr id="8" name="Rectangle 7"/>
          <p:cNvSpPr/>
          <p:nvPr/>
        </p:nvSpPr>
        <p:spPr>
          <a:xfrm>
            <a:off x="405318" y="3530092"/>
            <a:ext cx="3205267" cy="584775"/>
          </a:xfrm>
          <a:prstGeom prst="rect">
            <a:avLst/>
          </a:prstGeom>
        </p:spPr>
        <p:txBody>
          <a:bodyPr wrap="square">
            <a:spAutoFit/>
          </a:bodyPr>
          <a:lstStyle/>
          <a:p>
            <a:pPr lvl="0"/>
            <a:r>
              <a:rPr lang="en-US" sz="3200" dirty="0" smtClean="0"/>
              <a:t>#Super ALTS II</a:t>
            </a:r>
            <a:endParaRPr lang="en-US" sz="3200" dirty="0"/>
          </a:p>
        </p:txBody>
      </p:sp>
      <p:sp>
        <p:nvSpPr>
          <p:cNvPr id="9" name="Rectangle 8"/>
          <p:cNvSpPr/>
          <p:nvPr/>
        </p:nvSpPr>
        <p:spPr>
          <a:xfrm>
            <a:off x="405318" y="4279574"/>
            <a:ext cx="4575245" cy="1077218"/>
          </a:xfrm>
          <a:prstGeom prst="rect">
            <a:avLst/>
          </a:prstGeom>
        </p:spPr>
        <p:txBody>
          <a:bodyPr wrap="square">
            <a:spAutoFit/>
          </a:bodyPr>
          <a:lstStyle/>
          <a:p>
            <a:pPr lvl="0"/>
            <a:r>
              <a:rPr lang="en-US" sz="3200" smtClean="0"/>
              <a:t>#Motivation </a:t>
            </a:r>
            <a:r>
              <a:rPr lang="en-US" sz="3200" dirty="0" smtClean="0"/>
              <a:t>To Action Seminar</a:t>
            </a:r>
            <a:endParaRPr lang="en-US" sz="3200" dirty="0"/>
          </a:p>
        </p:txBody>
      </p:sp>
      <p:sp>
        <p:nvSpPr>
          <p:cNvPr id="10" name="Rectangle 9"/>
          <p:cNvSpPr/>
          <p:nvPr/>
        </p:nvSpPr>
        <p:spPr>
          <a:xfrm>
            <a:off x="405318" y="5521499"/>
            <a:ext cx="5003261" cy="1077218"/>
          </a:xfrm>
          <a:prstGeom prst="rect">
            <a:avLst/>
          </a:prstGeom>
        </p:spPr>
        <p:txBody>
          <a:bodyPr wrap="square">
            <a:spAutoFit/>
          </a:bodyPr>
          <a:lstStyle/>
          <a:p>
            <a:pPr lvl="0"/>
            <a:r>
              <a:rPr lang="en-US" sz="3200" dirty="0" smtClean="0"/>
              <a:t>#A New Wave Of Revival: The Vision Intensified</a:t>
            </a:r>
            <a:endParaRPr lang="en-US" sz="3200" dirty="0"/>
          </a:p>
        </p:txBody>
      </p:sp>
      <p:sp>
        <p:nvSpPr>
          <p:cNvPr id="11" name="TextBox 10"/>
          <p:cNvSpPr txBox="1"/>
          <p:nvPr/>
        </p:nvSpPr>
        <p:spPr>
          <a:xfrm rot="21291603">
            <a:off x="5638799" y="3530092"/>
            <a:ext cx="2626468" cy="2554543"/>
          </a:xfrm>
          <a:prstGeom prst="rect">
            <a:avLst/>
          </a:prstGeom>
          <a:ln/>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Arial"/>
                <a:ea typeface="Arial"/>
                <a:cs typeface="Arial"/>
                <a:sym typeface="Arial"/>
              </a:rPr>
              <a:t>It’s Your Pathway</a:t>
            </a:r>
            <a:r>
              <a:rPr kumimoji="0" lang="en-US" sz="3200" b="0" i="0" u="none" strike="noStrike" cap="none" spc="0" normalizeH="0" dirty="0" smtClean="0">
                <a:ln>
                  <a:noFill/>
                </a:ln>
                <a:solidFill>
                  <a:srgbClr val="000000"/>
                </a:solidFill>
                <a:effectLst/>
                <a:uFillTx/>
                <a:latin typeface="Arial"/>
                <a:ea typeface="Arial"/>
                <a:cs typeface="Arial"/>
                <a:sym typeface="Arial"/>
              </a:rPr>
              <a:t> To Recovering The FGBMFI Heritage</a:t>
            </a:r>
            <a:endParaRPr kumimoji="0" lang="en-US" sz="32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7520739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par>
                          <p:cTn id="23" fill="hold">
                            <p:stCondLst>
                              <p:cond delay="1000"/>
                            </p:stCondLst>
                            <p:childTnLst>
                              <p:par>
                                <p:cTn id="24" presetID="55"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par>
                          <p:cTn id="29" fill="hold">
                            <p:stCondLst>
                              <p:cond delay="2000"/>
                            </p:stCondLst>
                            <p:childTnLst>
                              <p:par>
                                <p:cTn id="30" presetID="55"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childTnLst>
                          </p:cTn>
                        </p:par>
                        <p:par>
                          <p:cTn id="35" fill="hold">
                            <p:stCondLst>
                              <p:cond delay="3000"/>
                            </p:stCondLst>
                            <p:childTnLst>
                              <p:par>
                                <p:cTn id="36" presetID="55"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par>
                          <p:cTn id="41" fill="hold">
                            <p:stCondLst>
                              <p:cond delay="4000"/>
                            </p:stCondLst>
                            <p:childTnLst>
                              <p:par>
                                <p:cTn id="42" presetID="55"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0.7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943" t="7484" r="9053" b="4840"/>
          <a:stretch/>
        </p:blipFill>
        <p:spPr>
          <a:xfrm>
            <a:off x="583659" y="351267"/>
            <a:ext cx="3190673" cy="1770434"/>
          </a:xfrm>
          <a:prstGeom prst="rect">
            <a:avLst/>
          </a:prstGeom>
        </p:spPr>
      </p:pic>
      <p:sp>
        <p:nvSpPr>
          <p:cNvPr id="4" name="TextBox 3"/>
          <p:cNvSpPr txBox="1"/>
          <p:nvPr/>
        </p:nvSpPr>
        <p:spPr>
          <a:xfrm>
            <a:off x="583659" y="1284843"/>
            <a:ext cx="8073958"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Arial" charset="0"/>
                <a:ea typeface="Arial" charset="0"/>
                <a:cs typeface="Arial" charset="0"/>
                <a:sym typeface="Arial"/>
              </a:rPr>
              <a:t>If you make</a:t>
            </a:r>
            <a:r>
              <a:rPr kumimoji="0" lang="en-US" sz="3200" b="0" i="0" u="none" strike="noStrike" cap="none" spc="0" normalizeH="0" dirty="0" smtClean="0">
                <a:ln>
                  <a:noFill/>
                </a:ln>
                <a:solidFill>
                  <a:srgbClr val="000000"/>
                </a:solidFill>
                <a:effectLst/>
                <a:uFillTx/>
                <a:latin typeface="Arial" charset="0"/>
                <a:ea typeface="Arial" charset="0"/>
                <a:cs typeface="Arial" charset="0"/>
                <a:sym typeface="Arial"/>
              </a:rPr>
              <a:t> it a personal project to go back to the basics and rediscover the FGBMFI’s heritage by running your chapter according to the Books!</a:t>
            </a:r>
            <a:endParaRPr kumimoji="0" lang="en-US" sz="3200" b="0" i="0" u="none" strike="noStrike" cap="none" spc="0" normalizeH="0" baseline="0" dirty="0">
              <a:ln>
                <a:noFill/>
              </a:ln>
              <a:solidFill>
                <a:srgbClr val="000000"/>
              </a:solidFill>
              <a:effectLst/>
              <a:uFillTx/>
              <a:latin typeface="Arial" charset="0"/>
              <a:ea typeface="Arial" charset="0"/>
              <a:cs typeface="Arial" charset="0"/>
              <a:sym typeface="Arial"/>
            </a:endParaRPr>
          </a:p>
        </p:txBody>
      </p:sp>
      <p:sp>
        <p:nvSpPr>
          <p:cNvPr id="5" name="TextBox 4"/>
          <p:cNvSpPr txBox="1"/>
          <p:nvPr/>
        </p:nvSpPr>
        <p:spPr>
          <a:xfrm>
            <a:off x="583659" y="3653693"/>
            <a:ext cx="8073958"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0000"/>
                </a:solidFill>
                <a:effectLst/>
                <a:uFillTx/>
                <a:latin typeface="Arial" charset="0"/>
                <a:ea typeface="Arial" charset="0"/>
                <a:cs typeface="Arial" charset="0"/>
                <a:sym typeface="Arial"/>
              </a:rPr>
              <a:t>The men at the Gates will come into your chapter in droves</a:t>
            </a:r>
            <a:r>
              <a:rPr kumimoji="0" lang="en-US" sz="3600" b="0" i="0" u="none" strike="noStrike" cap="none" spc="0" normalizeH="0" baseline="0" dirty="0" smtClean="0">
                <a:ln>
                  <a:noFill/>
                </a:ln>
                <a:solidFill>
                  <a:srgbClr val="000000"/>
                </a:solidFill>
                <a:effectLst/>
                <a:uFillTx/>
                <a:latin typeface="Arial" charset="0"/>
                <a:ea typeface="Arial" charset="0"/>
                <a:cs typeface="Arial" charset="0"/>
                <a:sym typeface="Arial"/>
              </a:rPr>
              <a:t>. </a:t>
            </a:r>
            <a:endParaRPr kumimoji="0" lang="en-US" sz="3600" b="0" i="0" u="none" strike="noStrike" cap="none" spc="0" normalizeH="0" baseline="0" dirty="0">
              <a:ln>
                <a:noFill/>
              </a:ln>
              <a:solidFill>
                <a:srgbClr val="000000"/>
              </a:solidFill>
              <a:effectLst/>
              <a:uFillTx/>
              <a:latin typeface="Arial" charset="0"/>
              <a:ea typeface="Arial" charset="0"/>
              <a:cs typeface="Arial" charset="0"/>
              <a:sym typeface="Arial"/>
            </a:endParaRPr>
          </a:p>
        </p:txBody>
      </p:sp>
      <p:pic>
        <p:nvPicPr>
          <p:cNvPr id="7" name="Picture 6"/>
          <p:cNvPicPr>
            <a:picLocks noChangeAspect="1"/>
          </p:cNvPicPr>
          <p:nvPr/>
        </p:nvPicPr>
        <p:blipFill>
          <a:blip r:embed="rId3"/>
          <a:stretch>
            <a:fillRect/>
          </a:stretch>
        </p:blipFill>
        <p:spPr>
          <a:xfrm>
            <a:off x="5254017" y="4002947"/>
            <a:ext cx="3403600" cy="1943100"/>
          </a:xfrm>
          <a:prstGeom prst="rect">
            <a:avLst/>
          </a:prstGeom>
        </p:spPr>
      </p:pic>
      <p:sp>
        <p:nvSpPr>
          <p:cNvPr id="8" name="TextBox 7"/>
          <p:cNvSpPr txBox="1"/>
          <p:nvPr/>
        </p:nvSpPr>
        <p:spPr>
          <a:xfrm>
            <a:off x="778213" y="5530550"/>
            <a:ext cx="348268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normalizeH="0" baseline="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uFillTx/>
                <a:latin typeface="Arial"/>
                <a:ea typeface="Arial"/>
                <a:cs typeface="Arial"/>
                <a:sym typeface="Arial"/>
              </a:rPr>
              <a:t>Let Us Pray</a:t>
            </a:r>
            <a:endParaRPr kumimoji="0" lang="en-US" sz="4800" b="1" i="0" u="none" strike="noStrike" normalizeH="0" baseline="0" dirty="0">
              <a:ln w="13462">
                <a:solidFill>
                  <a:schemeClr val="bg1"/>
                </a:solidFill>
                <a:prstDash val="solid"/>
              </a:ln>
              <a:solidFill>
                <a:schemeClr val="tx1">
                  <a:lumMod val="85000"/>
                  <a:lumOff val="15000"/>
                </a:schemeClr>
              </a:solidFill>
              <a:effectLst>
                <a:outerShdw dist="38100" dir="2700000" algn="bl" rotWithShape="0">
                  <a:schemeClr val="accent5"/>
                </a:outerShdw>
              </a:effectLst>
              <a:uFillTx/>
              <a:latin typeface="Arial"/>
              <a:ea typeface="Arial"/>
              <a:cs typeface="Arial"/>
              <a:sym typeface="Arial"/>
            </a:endParaRPr>
          </a:p>
        </p:txBody>
      </p:sp>
    </p:spTree>
    <p:extLst>
      <p:ext uri="{BB962C8B-B14F-4D97-AF65-F5344CB8AC3E}">
        <p14:creationId xmlns:p14="http://schemas.microsoft.com/office/powerpoint/2010/main" val="249031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9451349">
            <a:off x="253296" y="823079"/>
            <a:ext cx="185889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Arial Black"/>
                <a:ea typeface="Arial"/>
                <a:cs typeface="Arial Black"/>
                <a:sym typeface="Arial"/>
              </a:rPr>
              <a:t>GOD’S</a:t>
            </a:r>
          </a:p>
        </p:txBody>
      </p:sp>
      <p:sp>
        <p:nvSpPr>
          <p:cNvPr id="4" name="TextBox 3"/>
          <p:cNvSpPr txBox="1"/>
          <p:nvPr/>
        </p:nvSpPr>
        <p:spPr>
          <a:xfrm rot="19505206">
            <a:off x="447441" y="1137765"/>
            <a:ext cx="216982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badi MT Condensed Extra Bold"/>
                <a:ea typeface="Arial"/>
                <a:cs typeface="Abadi MT Condensed Extra Bold"/>
                <a:sym typeface="Arial"/>
              </a:rPr>
              <a:t>RESPONSE</a:t>
            </a:r>
          </a:p>
        </p:txBody>
      </p:sp>
      <p:sp>
        <p:nvSpPr>
          <p:cNvPr id="5" name="TextBox 4"/>
          <p:cNvSpPr txBox="1"/>
          <p:nvPr/>
        </p:nvSpPr>
        <p:spPr>
          <a:xfrm>
            <a:off x="3436008" y="580534"/>
            <a:ext cx="5304260"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He laughs </a:t>
            </a:r>
            <a:r>
              <a:rPr kumimoji="0" lang="mr-IN" sz="2800" b="0" i="0" u="none" strike="noStrike" cap="none" spc="0" normalizeH="0" baseline="0" dirty="0">
                <a:ln>
                  <a:noFill/>
                </a:ln>
                <a:solidFill>
                  <a:srgbClr val="000000"/>
                </a:solidFill>
                <a:effectLst/>
                <a:uFillTx/>
                <a:latin typeface="Arial"/>
                <a:ea typeface="Arial"/>
                <a:cs typeface="Arial"/>
                <a:sym typeface="Arial"/>
              </a:rPr>
              <a:t>–</a:t>
            </a:r>
            <a:r>
              <a:rPr kumimoji="0" lang="en-US" sz="2800" b="0" i="0" u="none" strike="noStrike" cap="none" spc="0" normalizeH="0" baseline="0" dirty="0">
                <a:ln>
                  <a:noFill/>
                </a:ln>
                <a:solidFill>
                  <a:srgbClr val="000000"/>
                </a:solidFill>
                <a:effectLst/>
                <a:uFillTx/>
                <a:latin typeface="Arial"/>
                <a:ea typeface="Arial"/>
                <a:cs typeface="Arial"/>
                <a:sym typeface="Arial"/>
              </a:rPr>
              <a:t> The God of heaven is amused at the</a:t>
            </a:r>
            <a:r>
              <a:rPr kumimoji="0" lang="en-US" sz="2800" b="0" i="0" u="none" strike="noStrike" cap="none" spc="0" normalizeH="0" dirty="0">
                <a:ln>
                  <a:noFill/>
                </a:ln>
                <a:solidFill>
                  <a:srgbClr val="000000"/>
                </a:solidFill>
                <a:effectLst/>
                <a:uFillTx/>
                <a:latin typeface="Arial"/>
                <a:ea typeface="Arial"/>
                <a:cs typeface="Arial"/>
                <a:sym typeface="Arial"/>
              </a:rPr>
              <a:t> Resistance’s foolishness. (</a:t>
            </a:r>
            <a:r>
              <a:rPr kumimoji="0" lang="en-US" sz="2800" b="0" i="0" u="none" strike="noStrike" cap="none" spc="0" normalizeH="0" dirty="0" err="1">
                <a:ln>
                  <a:noFill/>
                </a:ln>
                <a:solidFill>
                  <a:srgbClr val="000000"/>
                </a:solidFill>
                <a:effectLst/>
                <a:uFillTx/>
                <a:latin typeface="Arial"/>
                <a:ea typeface="Arial"/>
                <a:cs typeface="Arial"/>
                <a:sym typeface="Arial"/>
              </a:rPr>
              <a:t>Vs</a:t>
            </a:r>
            <a:r>
              <a:rPr kumimoji="0" lang="en-US" sz="2800" b="0" i="0" u="none" strike="noStrike" cap="none" spc="0" normalizeH="0" dirty="0">
                <a:ln>
                  <a:noFill/>
                </a:ln>
                <a:solidFill>
                  <a:srgbClr val="000000"/>
                </a:solidFill>
                <a:effectLst/>
                <a:uFillTx/>
                <a:latin typeface="Arial"/>
                <a:ea typeface="Arial"/>
                <a:cs typeface="Arial"/>
                <a:sym typeface="Arial"/>
              </a:rPr>
              <a:t> 4)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TextBox 5"/>
          <p:cNvSpPr txBox="1"/>
          <p:nvPr/>
        </p:nvSpPr>
        <p:spPr>
          <a:xfrm>
            <a:off x="3386210" y="2111933"/>
            <a:ext cx="5304259"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lang="en-US" sz="2800" dirty="0"/>
              <a:t>In His Majestic Strides, He takes His place and on His exalted throne He reigns on</a:t>
            </a:r>
            <a:r>
              <a:rPr kumimoji="0" lang="en-US" sz="2800" b="0" i="0" u="none" strike="noStrike" cap="none" spc="0" normalizeH="0" dirty="0">
                <a:ln>
                  <a:noFill/>
                </a:ln>
                <a:solidFill>
                  <a:srgbClr val="000000"/>
                </a:solidFill>
                <a:effectLst/>
                <a:uFillTx/>
                <a:latin typeface="Arial"/>
                <a:ea typeface="Arial"/>
                <a:cs typeface="Arial"/>
                <a:sym typeface="Arial"/>
              </a:rPr>
              <a:t>. (</a:t>
            </a:r>
            <a:r>
              <a:rPr kumimoji="0" lang="en-US" sz="2800" b="0" i="0" u="none" strike="noStrike" cap="none" spc="0" normalizeH="0" dirty="0" err="1">
                <a:ln>
                  <a:noFill/>
                </a:ln>
                <a:solidFill>
                  <a:srgbClr val="000000"/>
                </a:solidFill>
                <a:effectLst/>
                <a:uFillTx/>
                <a:latin typeface="Arial"/>
                <a:ea typeface="Arial"/>
                <a:cs typeface="Arial"/>
                <a:sym typeface="Arial"/>
              </a:rPr>
              <a:t>Vs</a:t>
            </a:r>
            <a:r>
              <a:rPr kumimoji="0" lang="en-US" sz="2800" b="0" i="0" u="none" strike="noStrike" cap="none" spc="0" normalizeH="0" dirty="0">
                <a:ln>
                  <a:noFill/>
                </a:ln>
                <a:solidFill>
                  <a:srgbClr val="000000"/>
                </a:solidFill>
                <a:effectLst/>
                <a:uFillTx/>
                <a:latin typeface="Arial"/>
                <a:ea typeface="Arial"/>
                <a:cs typeface="Arial"/>
                <a:sym typeface="Arial"/>
              </a:rPr>
              <a:t> 5)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TextBox 6"/>
          <p:cNvSpPr txBox="1"/>
          <p:nvPr/>
        </p:nvSpPr>
        <p:spPr>
          <a:xfrm>
            <a:off x="3336412" y="3694752"/>
            <a:ext cx="5304259"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rial"/>
                <a:ea typeface="Arial"/>
                <a:cs typeface="Arial"/>
                <a:sym typeface="Arial"/>
              </a:rPr>
              <a:t>He is angry</a:t>
            </a:r>
            <a:r>
              <a:rPr kumimoji="0" lang="en-US" sz="2800" b="0" i="0" u="none" strike="noStrike" cap="none" spc="0" normalizeH="0" dirty="0">
                <a:ln>
                  <a:noFill/>
                </a:ln>
                <a:solidFill>
                  <a:srgbClr val="000000"/>
                </a:solidFill>
                <a:effectLst/>
                <a:uFillTx/>
                <a:latin typeface="Arial"/>
                <a:ea typeface="Arial"/>
                <a:cs typeface="Arial"/>
                <a:sym typeface="Arial"/>
              </a:rPr>
              <a:t>. He warns the Resistance there is only one King </a:t>
            </a:r>
            <a:r>
              <a:rPr kumimoji="0" lang="mr-IN" sz="2800" b="0" i="0" u="none" strike="noStrike" cap="none" spc="0" normalizeH="0" dirty="0">
                <a:ln>
                  <a:noFill/>
                </a:ln>
                <a:solidFill>
                  <a:srgbClr val="000000"/>
                </a:solidFill>
                <a:effectLst/>
                <a:uFillTx/>
                <a:latin typeface="Arial"/>
                <a:ea typeface="Arial"/>
                <a:cs typeface="Arial"/>
                <a:sym typeface="Arial"/>
              </a:rPr>
              <a:t>–</a:t>
            </a:r>
            <a:r>
              <a:rPr kumimoji="0" lang="en-US" sz="2800" b="0" i="0" u="none" strike="noStrike" cap="none" spc="0" normalizeH="0" dirty="0">
                <a:ln>
                  <a:noFill/>
                </a:ln>
                <a:solidFill>
                  <a:srgbClr val="000000"/>
                </a:solidFill>
                <a:effectLst/>
                <a:uFillTx/>
                <a:latin typeface="Arial"/>
                <a:ea typeface="Arial"/>
                <a:cs typeface="Arial"/>
                <a:sym typeface="Arial"/>
              </a:rPr>
              <a:t> the One He put in Zion (</a:t>
            </a:r>
            <a:r>
              <a:rPr kumimoji="0" lang="en-US" sz="2800" b="0" i="0" u="none" strike="noStrike" cap="none" spc="0" normalizeH="0" dirty="0" err="1">
                <a:ln>
                  <a:noFill/>
                </a:ln>
                <a:solidFill>
                  <a:srgbClr val="000000"/>
                </a:solidFill>
                <a:effectLst/>
                <a:uFillTx/>
                <a:latin typeface="Arial"/>
                <a:ea typeface="Arial"/>
                <a:cs typeface="Arial"/>
                <a:sym typeface="Arial"/>
              </a:rPr>
              <a:t>Vs</a:t>
            </a:r>
            <a:r>
              <a:rPr kumimoji="0" lang="en-US" sz="2800" b="0" i="0" u="none" strike="noStrike" cap="none" spc="0" normalizeH="0" dirty="0">
                <a:ln>
                  <a:noFill/>
                </a:ln>
                <a:solidFill>
                  <a:srgbClr val="000000"/>
                </a:solidFill>
                <a:effectLst/>
                <a:uFillTx/>
                <a:latin typeface="Arial"/>
                <a:ea typeface="Arial"/>
                <a:cs typeface="Arial"/>
                <a:sym typeface="Arial"/>
              </a:rPr>
              <a:t> 6)</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TextBox 7"/>
          <p:cNvSpPr txBox="1"/>
          <p:nvPr/>
        </p:nvSpPr>
        <p:spPr>
          <a:xfrm>
            <a:off x="3336412" y="5560440"/>
            <a:ext cx="523121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lang="en-US" sz="2800" dirty="0" smtClean="0"/>
              <a:t>He affirms Jesus as </a:t>
            </a:r>
            <a:r>
              <a:rPr kumimoji="0" lang="en-US" sz="2800" b="0" i="0" u="none" strike="noStrike" cap="none" spc="0" normalizeH="0" dirty="0" smtClean="0">
                <a:ln>
                  <a:noFill/>
                </a:ln>
                <a:solidFill>
                  <a:srgbClr val="000000"/>
                </a:solidFill>
                <a:effectLst/>
                <a:uFillTx/>
                <a:latin typeface="Arial"/>
                <a:ea typeface="Arial"/>
                <a:cs typeface="Arial"/>
                <a:sym typeface="Arial"/>
              </a:rPr>
              <a:t>His </a:t>
            </a:r>
            <a:r>
              <a:rPr kumimoji="0" lang="en-US" sz="2800" b="0" i="0" u="none" strike="noStrike" cap="none" spc="0" normalizeH="0" dirty="0">
                <a:ln>
                  <a:noFill/>
                </a:ln>
                <a:solidFill>
                  <a:srgbClr val="000000"/>
                </a:solidFill>
                <a:effectLst/>
                <a:uFillTx/>
                <a:latin typeface="Arial"/>
                <a:ea typeface="Arial"/>
                <a:cs typeface="Arial"/>
                <a:sym typeface="Arial"/>
              </a:rPr>
              <a:t>only begotten Son </a:t>
            </a:r>
            <a:r>
              <a:rPr kumimoji="0" lang="en-US" sz="2800" b="0" i="0" u="none" strike="noStrike" cap="none" spc="0" normalizeH="0" dirty="0" smtClean="0">
                <a:ln>
                  <a:noFill/>
                </a:ln>
                <a:solidFill>
                  <a:srgbClr val="000000"/>
                </a:solidFill>
                <a:effectLst/>
                <a:uFillTx/>
                <a:latin typeface="Arial"/>
                <a:ea typeface="Arial"/>
                <a:cs typeface="Arial"/>
                <a:sym typeface="Arial"/>
              </a:rPr>
              <a:t>(</a:t>
            </a:r>
            <a:r>
              <a:rPr kumimoji="0" lang="en-US" sz="2800" b="0" i="0" u="none" strike="noStrike" cap="none" spc="0" normalizeH="0" dirty="0">
                <a:ln>
                  <a:noFill/>
                </a:ln>
                <a:solidFill>
                  <a:srgbClr val="000000"/>
                </a:solidFill>
                <a:effectLst/>
                <a:uFillTx/>
                <a:latin typeface="Arial"/>
                <a:ea typeface="Arial"/>
                <a:cs typeface="Arial"/>
                <a:sym typeface="Arial"/>
              </a:rPr>
              <a:t>V7)</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a:off x="440130" y="3240987"/>
            <a:ext cx="3630114" cy="907529"/>
          </a:xfrm>
          <a:prstGeom prst="rect">
            <a:avLst/>
          </a:prstGeom>
        </p:spPr>
      </p:pic>
    </p:spTree>
    <p:extLst>
      <p:ext uri="{BB962C8B-B14F-4D97-AF65-F5344CB8AC3E}">
        <p14:creationId xmlns:p14="http://schemas.microsoft.com/office/powerpoint/2010/main" val="355544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strVal val="#ppt_w*0.70"/>
                                          </p:val>
                                        </p:tav>
                                        <p:tav tm="100000">
                                          <p:val>
                                            <p:strVal val="#ppt_w"/>
                                          </p:val>
                                        </p:tav>
                                      </p:tavLst>
                                    </p:anim>
                                    <p:anim calcmode="lin" valueType="num">
                                      <p:cBhvr>
                                        <p:cTn id="42" dur="1000" fill="hold"/>
                                        <p:tgtEl>
                                          <p:spTgt spid="5"/>
                                        </p:tgtEl>
                                        <p:attrNameLst>
                                          <p:attrName>ppt_h</p:attrName>
                                        </p:attrNameLst>
                                      </p:cBhvr>
                                      <p:tavLst>
                                        <p:tav tm="0">
                                          <p:val>
                                            <p:strVal val="#ppt_h"/>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strVal val="#ppt_w*0.70"/>
                                          </p:val>
                                        </p:tav>
                                        <p:tav tm="100000">
                                          <p:val>
                                            <p:strVal val="#ppt_w"/>
                                          </p:val>
                                        </p:tav>
                                      </p:tavLst>
                                    </p:anim>
                                    <p:anim calcmode="lin" valueType="num">
                                      <p:cBhvr>
                                        <p:cTn id="49" dur="1000" fill="hold"/>
                                        <p:tgtEl>
                                          <p:spTgt spid="6"/>
                                        </p:tgtEl>
                                        <p:attrNameLst>
                                          <p:attrName>ppt_h</p:attrName>
                                        </p:attrNameLst>
                                      </p:cBhvr>
                                      <p:tavLst>
                                        <p:tav tm="0">
                                          <p:val>
                                            <p:strVal val="#ppt_h"/>
                                          </p:val>
                                        </p:tav>
                                        <p:tav tm="100000">
                                          <p:val>
                                            <p:strVal val="#ppt_h"/>
                                          </p:val>
                                        </p:tav>
                                      </p:tavLst>
                                    </p:anim>
                                    <p:animEffect transition="in" filter="fade">
                                      <p:cBhvr>
                                        <p:cTn id="50" dur="1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strVal val="#ppt_w*0.70"/>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Effect transition="in" filter="fade">
                                      <p:cBhvr>
                                        <p:cTn id="57" dur="1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strVal val="#ppt_w*0.70"/>
                                          </p:val>
                                        </p:tav>
                                        <p:tav tm="100000">
                                          <p:val>
                                            <p:strVal val="#ppt_w"/>
                                          </p:val>
                                        </p:tav>
                                      </p:tavLst>
                                    </p:anim>
                                    <p:anim calcmode="lin" valueType="num">
                                      <p:cBhvr>
                                        <p:cTn id="63" dur="1000" fill="hold"/>
                                        <p:tgtEl>
                                          <p:spTgt spid="8"/>
                                        </p:tgtEl>
                                        <p:attrNameLst>
                                          <p:attrName>ppt_h</p:attrName>
                                        </p:attrNameLst>
                                      </p:cBhvr>
                                      <p:tavLst>
                                        <p:tav tm="0">
                                          <p:val>
                                            <p:strVal val="#ppt_h"/>
                                          </p:val>
                                        </p:tav>
                                        <p:tav tm="100000">
                                          <p:val>
                                            <p:strVal val="#ppt_h"/>
                                          </p:val>
                                        </p:tav>
                                      </p:tavLst>
                                    </p:anim>
                                    <p:animEffect transition="in" filter="fade">
                                      <p:cBhvr>
                                        <p:cTn id="64" dur="1000"/>
                                        <p:tgtEl>
                                          <p:spTgt spid="8"/>
                                        </p:tgtEl>
                                      </p:cBhvr>
                                    </p:animEffect>
                                  </p:childTnLst>
                                </p:cTn>
                              </p:par>
                            </p:childTnLst>
                          </p:cTn>
                        </p:par>
                        <p:par>
                          <p:cTn id="65" fill="hold">
                            <p:stCondLst>
                              <p:cond delay="1000"/>
                            </p:stCondLst>
                            <p:childTnLst>
                              <p:par>
                                <p:cTn id="66" presetID="23" presetClass="entr" presetSubtype="16"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760" y="2505488"/>
            <a:ext cx="5400052" cy="3539430"/>
          </a:xfrm>
          <a:prstGeom prst="rect">
            <a:avLst/>
          </a:prstGeom>
        </p:spPr>
        <p:txBody>
          <a:bodyPr wrap="square">
            <a:spAutoFit/>
          </a:bodyPr>
          <a:lstStyle/>
          <a:p>
            <a:r>
              <a:rPr lang="en-US" sz="3200" dirty="0"/>
              <a:t>“Ask of me, and </a:t>
            </a:r>
          </a:p>
          <a:p>
            <a:r>
              <a:rPr lang="en-US" sz="3200" dirty="0"/>
              <a:t>I shall give thee </a:t>
            </a:r>
          </a:p>
          <a:p>
            <a:r>
              <a:rPr lang="en-US" sz="3200" dirty="0"/>
              <a:t>the heathen </a:t>
            </a:r>
          </a:p>
          <a:p>
            <a:r>
              <a:rPr lang="en-US" sz="3200" dirty="0"/>
              <a:t>for </a:t>
            </a:r>
            <a:r>
              <a:rPr lang="en-US" sz="3200" dirty="0" err="1"/>
              <a:t>thine</a:t>
            </a:r>
            <a:r>
              <a:rPr lang="en-US" sz="3200" dirty="0"/>
              <a:t> inheritance, and the uttermost parts of the earth for thy possession.” </a:t>
            </a:r>
            <a:endParaRPr lang="en-US" sz="3200" dirty="0" smtClean="0"/>
          </a:p>
          <a:p>
            <a:endParaRPr lang="en-US" sz="3200" dirty="0"/>
          </a:p>
        </p:txBody>
      </p:sp>
      <p:cxnSp>
        <p:nvCxnSpPr>
          <p:cNvPr id="5" name="Straight Connector 4"/>
          <p:cNvCxnSpPr/>
          <p:nvPr/>
        </p:nvCxnSpPr>
        <p:spPr>
          <a:xfrm>
            <a:off x="582926" y="3003874"/>
            <a:ext cx="1895871"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Straight Connector 5"/>
          <p:cNvCxnSpPr/>
          <p:nvPr/>
        </p:nvCxnSpPr>
        <p:spPr>
          <a:xfrm>
            <a:off x="535892" y="3531932"/>
            <a:ext cx="2682836"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582926" y="4014922"/>
            <a:ext cx="2074727" cy="0"/>
          </a:xfrm>
          <a:prstGeom prst="line">
            <a:avLst/>
          </a:prstGeom>
          <a:noFill/>
          <a:ln w="25400" cap="flat">
            <a:solidFill>
              <a:srgbClr val="00B05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Connector 9"/>
          <p:cNvCxnSpPr/>
          <p:nvPr/>
        </p:nvCxnSpPr>
        <p:spPr>
          <a:xfrm>
            <a:off x="1091090" y="4533687"/>
            <a:ext cx="2950375" cy="0"/>
          </a:xfrm>
          <a:prstGeom prst="line">
            <a:avLst/>
          </a:prstGeom>
          <a:noFill/>
          <a:ln w="254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Connector 11"/>
          <p:cNvCxnSpPr/>
          <p:nvPr/>
        </p:nvCxnSpPr>
        <p:spPr>
          <a:xfrm>
            <a:off x="525114" y="4990193"/>
            <a:ext cx="4927104" cy="0"/>
          </a:xfrm>
          <a:prstGeom prst="line">
            <a:avLst/>
          </a:prstGeom>
          <a:noFill/>
          <a:ln w="25400" cap="flat">
            <a:solidFill>
              <a:srgbClr val="00B05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Straight Connector 14"/>
          <p:cNvCxnSpPr/>
          <p:nvPr/>
        </p:nvCxnSpPr>
        <p:spPr>
          <a:xfrm>
            <a:off x="1089522" y="5498774"/>
            <a:ext cx="2709292" cy="0"/>
          </a:xfrm>
          <a:prstGeom prst="line">
            <a:avLst/>
          </a:prstGeom>
          <a:noFill/>
          <a:ln w="254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Arrow Connector 18"/>
          <p:cNvCxnSpPr/>
          <p:nvPr/>
        </p:nvCxnSpPr>
        <p:spPr>
          <a:xfrm flipV="1">
            <a:off x="2003557" y="1046101"/>
            <a:ext cx="3967155" cy="1704832"/>
          </a:xfrm>
          <a:prstGeom prst="straightConnector1">
            <a:avLst/>
          </a:prstGeom>
          <a:ln w="9525" cap="flat" cmpd="sng" algn="ctr">
            <a:solidFill>
              <a:srgbClr val="FC001E"/>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p:cNvCxnSpPr/>
          <p:nvPr/>
        </p:nvCxnSpPr>
        <p:spPr>
          <a:xfrm flipV="1">
            <a:off x="2572962" y="1904837"/>
            <a:ext cx="3397750" cy="1383410"/>
          </a:xfrm>
          <a:prstGeom prst="straightConnector1">
            <a:avLst/>
          </a:prstGeom>
          <a:ln w="9525"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p:cNvCxnSpPr/>
          <p:nvPr/>
        </p:nvCxnSpPr>
        <p:spPr>
          <a:xfrm flipV="1">
            <a:off x="1710034" y="3288247"/>
            <a:ext cx="4260678" cy="505523"/>
          </a:xfrm>
          <a:prstGeom prst="straightConnector1">
            <a:avLst/>
          </a:prstGeom>
          <a:ln w="952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p:cNvCxnSpPr/>
          <p:nvPr/>
        </p:nvCxnSpPr>
        <p:spPr>
          <a:xfrm>
            <a:off x="2808035" y="4394544"/>
            <a:ext cx="2208868" cy="1650374"/>
          </a:xfrm>
          <a:prstGeom prst="straightConnector1">
            <a:avLst/>
          </a:prstGeom>
          <a:ln w="9525"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p:cNvSpPr txBox="1"/>
          <p:nvPr/>
        </p:nvSpPr>
        <p:spPr>
          <a:xfrm>
            <a:off x="6252970" y="399772"/>
            <a:ext cx="189619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1" u="none" strike="noStrike" cap="none" spc="0" normalizeH="0" baseline="0" dirty="0">
                <a:ln>
                  <a:noFill/>
                </a:ln>
                <a:solidFill>
                  <a:srgbClr val="000000"/>
                </a:solidFill>
                <a:effectLst/>
                <a:uFillTx/>
                <a:latin typeface="Arial"/>
                <a:ea typeface="Arial"/>
                <a:cs typeface="Arial"/>
                <a:sym typeface="Arial"/>
              </a:rPr>
              <a:t>What A </a:t>
            </a:r>
          </a:p>
          <a:p>
            <a:pPr marL="0" marR="0" indent="0" algn="l" defTabSz="914400" rtl="0" fontAlgn="auto" latinLnBrk="0" hangingPunct="0">
              <a:lnSpc>
                <a:spcPct val="100000"/>
              </a:lnSpc>
              <a:spcBef>
                <a:spcPts val="0"/>
              </a:spcBef>
              <a:spcAft>
                <a:spcPts val="0"/>
              </a:spcAft>
              <a:buClrTx/>
              <a:buSzTx/>
              <a:buFontTx/>
              <a:buNone/>
              <a:tabLst/>
            </a:pPr>
            <a:r>
              <a:rPr kumimoji="0" lang="en-US" sz="2800" b="0" i="1" u="none" strike="noStrike" cap="none" spc="0" normalizeH="0" baseline="0" dirty="0">
                <a:ln>
                  <a:noFill/>
                </a:ln>
                <a:solidFill>
                  <a:srgbClr val="000000"/>
                </a:solidFill>
                <a:effectLst/>
                <a:uFillTx/>
                <a:latin typeface="Arial"/>
                <a:ea typeface="Arial"/>
                <a:cs typeface="Arial"/>
                <a:sym typeface="Arial"/>
              </a:rPr>
              <a:t>Challenge!</a:t>
            </a:r>
          </a:p>
        </p:txBody>
      </p:sp>
      <p:sp>
        <p:nvSpPr>
          <p:cNvPr id="28" name="TextBox 27"/>
          <p:cNvSpPr txBox="1"/>
          <p:nvPr/>
        </p:nvSpPr>
        <p:spPr>
          <a:xfrm>
            <a:off x="6252970" y="1560917"/>
            <a:ext cx="315564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i="1" dirty="0"/>
              <a:t>Nothing can be more definitive</a:t>
            </a:r>
            <a:endParaRPr kumimoji="0" lang="en-US" sz="2800" b="0" i="1" u="none" strike="noStrike" cap="none" spc="0" normalizeH="0" baseline="0" dirty="0">
              <a:ln>
                <a:noFill/>
              </a:ln>
              <a:solidFill>
                <a:srgbClr val="000000"/>
              </a:solidFill>
              <a:effectLst/>
              <a:uFillTx/>
              <a:latin typeface="Arial"/>
              <a:ea typeface="Arial"/>
              <a:cs typeface="Arial"/>
              <a:sym typeface="Arial"/>
            </a:endParaRPr>
          </a:p>
        </p:txBody>
      </p:sp>
      <p:sp>
        <p:nvSpPr>
          <p:cNvPr id="30" name="TextBox 29"/>
          <p:cNvSpPr txBox="1"/>
          <p:nvPr/>
        </p:nvSpPr>
        <p:spPr>
          <a:xfrm>
            <a:off x="6229448" y="2782722"/>
            <a:ext cx="2591130"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1" u="none" strike="noStrike" cap="none" spc="0" normalizeH="0" baseline="0" dirty="0">
                <a:ln>
                  <a:noFill/>
                </a:ln>
                <a:solidFill>
                  <a:srgbClr val="000000"/>
                </a:solidFill>
                <a:effectLst/>
                <a:uFillTx/>
                <a:latin typeface="Arial"/>
                <a:ea typeface="Arial"/>
                <a:cs typeface="Arial"/>
                <a:sym typeface="Arial"/>
              </a:rPr>
              <a:t>The days of the Resistance are numbered.</a:t>
            </a:r>
          </a:p>
        </p:txBody>
      </p:sp>
      <p:cxnSp>
        <p:nvCxnSpPr>
          <p:cNvPr id="32" name="Straight Arrow Connector 31"/>
          <p:cNvCxnSpPr/>
          <p:nvPr/>
        </p:nvCxnSpPr>
        <p:spPr>
          <a:xfrm flipV="1">
            <a:off x="2650198" y="3288247"/>
            <a:ext cx="3320514" cy="1610659"/>
          </a:xfrm>
          <a:prstGeom prst="straightConnector1">
            <a:avLst/>
          </a:prstGeom>
          <a:ln w="9525"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p:cNvCxnSpPr/>
          <p:nvPr/>
        </p:nvCxnSpPr>
        <p:spPr>
          <a:xfrm>
            <a:off x="2325125" y="5347266"/>
            <a:ext cx="2691778" cy="697652"/>
          </a:xfrm>
          <a:prstGeom prst="straightConnector1">
            <a:avLst/>
          </a:prstGeom>
          <a:ln w="9525"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TextBox 36"/>
          <p:cNvSpPr txBox="1"/>
          <p:nvPr/>
        </p:nvSpPr>
        <p:spPr>
          <a:xfrm>
            <a:off x="1194428" y="6044918"/>
            <a:ext cx="662870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i="1" dirty="0"/>
              <a:t>Jesus is the Owner of all; and so are we. </a:t>
            </a:r>
            <a:r>
              <a:rPr kumimoji="0" lang="en-US" sz="2800" b="0" i="1" u="none" strike="noStrike" cap="none" spc="0" normalizeH="0" baseline="0" dirty="0">
                <a:ln>
                  <a:noFill/>
                </a:ln>
                <a:solidFill>
                  <a:srgbClr val="000000"/>
                </a:solidFill>
                <a:effectLst/>
                <a:uFillTx/>
                <a:latin typeface="Arial"/>
                <a:ea typeface="Arial"/>
                <a:cs typeface="Arial"/>
                <a:sym typeface="Arial"/>
              </a:rPr>
              <a:t> </a:t>
            </a:r>
          </a:p>
        </p:txBody>
      </p:sp>
      <p:sp>
        <p:nvSpPr>
          <p:cNvPr id="29" name="TextBox 28"/>
          <p:cNvSpPr txBox="1"/>
          <p:nvPr/>
        </p:nvSpPr>
        <p:spPr>
          <a:xfrm rot="19451349">
            <a:off x="253296" y="823079"/>
            <a:ext cx="185889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Arial Black"/>
                <a:ea typeface="Arial"/>
                <a:cs typeface="Arial Black"/>
                <a:sym typeface="Arial"/>
              </a:rPr>
              <a:t>GOD’S</a:t>
            </a:r>
          </a:p>
        </p:txBody>
      </p:sp>
      <p:sp>
        <p:nvSpPr>
          <p:cNvPr id="33" name="TextBox 32"/>
          <p:cNvSpPr txBox="1"/>
          <p:nvPr/>
        </p:nvSpPr>
        <p:spPr>
          <a:xfrm rot="19505206">
            <a:off x="447441" y="1137765"/>
            <a:ext cx="216982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spc="50" normalizeH="0" baseline="0" dirty="0">
                <a:ln w="11430"/>
                <a:solidFill>
                  <a:srgbClr val="800000"/>
                </a:solidFill>
                <a:effectLst>
                  <a:outerShdw blurRad="76200" dist="50800" dir="5400000" algn="tl" rotWithShape="0">
                    <a:srgbClr val="000000">
                      <a:alpha val="65000"/>
                    </a:srgbClr>
                  </a:outerShdw>
                </a:effectLst>
                <a:uFillTx/>
                <a:latin typeface="Abadi MT Condensed Extra Bold"/>
                <a:ea typeface="Arial"/>
                <a:cs typeface="Abadi MT Condensed Extra Bold"/>
                <a:sym typeface="Arial"/>
              </a:rPr>
              <a:t>RESPONSE</a:t>
            </a:r>
          </a:p>
        </p:txBody>
      </p:sp>
      <p:sp>
        <p:nvSpPr>
          <p:cNvPr id="2" name="TextBox 1"/>
          <p:cNvSpPr txBox="1"/>
          <p:nvPr/>
        </p:nvSpPr>
        <p:spPr>
          <a:xfrm>
            <a:off x="2687287" y="807554"/>
            <a:ext cx="305532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Arial"/>
                <a:ea typeface="Arial"/>
                <a:cs typeface="Arial"/>
                <a:sym typeface="Arial"/>
              </a:rPr>
              <a:t>Then He Says in Psalms</a:t>
            </a:r>
            <a:r>
              <a:rPr kumimoji="0" lang="en-US" sz="3600" b="0" i="0" u="none" strike="noStrike" cap="none" spc="0" normalizeH="0" dirty="0" smtClean="0">
                <a:ln>
                  <a:noFill/>
                </a:ln>
                <a:solidFill>
                  <a:srgbClr val="000000"/>
                </a:solidFill>
                <a:effectLst/>
                <a:uFillTx/>
                <a:latin typeface="Arial"/>
                <a:ea typeface="Arial"/>
                <a:cs typeface="Arial"/>
                <a:sym typeface="Arial"/>
              </a:rPr>
              <a:t> 2</a:t>
            </a:r>
            <a:r>
              <a:rPr kumimoji="0" lang="en-US" sz="3600" b="0" i="0" u="none" strike="noStrike" cap="none" spc="0" normalizeH="0" baseline="0" dirty="0" smtClean="0">
                <a:ln>
                  <a:noFill/>
                </a:ln>
                <a:solidFill>
                  <a:srgbClr val="000000"/>
                </a:solidFill>
                <a:effectLst/>
                <a:uFillTx/>
                <a:latin typeface="Arial"/>
                <a:ea typeface="Arial"/>
                <a:cs typeface="Arial"/>
                <a:sym typeface="Arial"/>
              </a:rPr>
              <a:t>:8:</a:t>
            </a:r>
            <a:endParaRPr kumimoji="0" lang="en-US" sz="36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756107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par>
                          <p:cTn id="25" fill="hold">
                            <p:stCondLst>
                              <p:cond delay="1000"/>
                            </p:stCondLst>
                            <p:childTnLst>
                              <p:par>
                                <p:cTn id="26" presetID="5" presetClass="entr" presetSubtype="1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heckerboard(across)">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childTnLst>
                          </p:cTn>
                        </p:par>
                        <p:par>
                          <p:cTn id="34" fill="hold">
                            <p:stCondLst>
                              <p:cond delay="500"/>
                            </p:stCondLst>
                            <p:childTnLst>
                              <p:par>
                                <p:cTn id="35" presetID="5" presetClass="entr" presetSubtype="1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heckerboard(across)">
                                      <p:cBhvr>
                                        <p:cTn id="37" dur="500"/>
                                        <p:tgtEl>
                                          <p:spTgt spid="22"/>
                                        </p:tgtEl>
                                      </p:cBhvr>
                                    </p:animEffect>
                                  </p:childTnLst>
                                </p:cTn>
                              </p:par>
                            </p:childTnLst>
                          </p:cTn>
                        </p:par>
                        <p:par>
                          <p:cTn id="38" fill="hold">
                            <p:stCondLst>
                              <p:cond delay="1000"/>
                            </p:stCondLst>
                            <p:childTnLst>
                              <p:par>
                                <p:cTn id="39" presetID="5"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heckerboard(across)">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500"/>
                                        <p:tgtEl>
                                          <p:spTgt spid="8"/>
                                        </p:tgtEl>
                                      </p:cBhvr>
                                    </p:animEffect>
                                  </p:childTnLst>
                                </p:cTn>
                              </p:par>
                              <p:par>
                                <p:cTn id="47" presetID="5"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childTnLst>
                          </p:cTn>
                        </p:par>
                        <p:par>
                          <p:cTn id="50" fill="hold">
                            <p:stCondLst>
                              <p:cond delay="500"/>
                            </p:stCondLst>
                            <p:childTnLst>
                              <p:par>
                                <p:cTn id="51" presetID="5" presetClass="entr" presetSubtype="1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childTnLst>
                          </p:cTn>
                        </p:par>
                        <p:par>
                          <p:cTn id="54" fill="hold">
                            <p:stCondLst>
                              <p:cond delay="1000"/>
                            </p:stCondLst>
                            <p:childTnLst>
                              <p:par>
                                <p:cTn id="55" presetID="5" presetClass="entr" presetSubtype="10"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heckerboard(across)">
                                      <p:cBhvr>
                                        <p:cTn id="57" dur="500"/>
                                        <p:tgtEl>
                                          <p:spTgt spid="32"/>
                                        </p:tgtEl>
                                      </p:cBhvr>
                                    </p:animEffect>
                                  </p:childTnLst>
                                </p:cTn>
                              </p:par>
                            </p:childTnLst>
                          </p:cTn>
                        </p:par>
                        <p:par>
                          <p:cTn id="58" fill="hold">
                            <p:stCondLst>
                              <p:cond delay="1500"/>
                            </p:stCondLst>
                            <p:childTnLst>
                              <p:par>
                                <p:cTn id="59" presetID="5" presetClass="entr" presetSubtype="10"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checkerboard(across)">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checkerboard(across)">
                                      <p:cBhvr>
                                        <p:cTn id="66" dur="500"/>
                                        <p:tgtEl>
                                          <p:spTgt spid="10"/>
                                        </p:tgtEl>
                                      </p:cBhvr>
                                    </p:animEffect>
                                  </p:childTnLst>
                                </p:cTn>
                              </p:par>
                              <p:par>
                                <p:cTn id="67" presetID="5" presetClass="entr" presetSubtype="1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heckerboard(across)">
                                      <p:cBhvr>
                                        <p:cTn id="69" dur="500"/>
                                        <p:tgtEl>
                                          <p:spTgt spid="15"/>
                                        </p:tgtEl>
                                      </p:cBhvr>
                                    </p:animEffect>
                                  </p:childTnLst>
                                </p:cTn>
                              </p:par>
                            </p:childTnLst>
                          </p:cTn>
                        </p:par>
                        <p:par>
                          <p:cTn id="70" fill="hold">
                            <p:stCondLst>
                              <p:cond delay="500"/>
                            </p:stCondLst>
                            <p:childTnLst>
                              <p:par>
                                <p:cTn id="71" presetID="5" presetClass="entr" presetSubtype="10"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checkerboard(across)">
                                      <p:cBhvr>
                                        <p:cTn id="76" dur="500"/>
                                        <p:tgtEl>
                                          <p:spTgt spid="34"/>
                                        </p:tgtEl>
                                      </p:cBhvr>
                                    </p:animEffect>
                                  </p:childTnLst>
                                </p:cTn>
                              </p:par>
                            </p:childTnLst>
                          </p:cTn>
                        </p:par>
                        <p:par>
                          <p:cTn id="77" fill="hold">
                            <p:stCondLst>
                              <p:cond delay="1000"/>
                            </p:stCondLst>
                            <p:childTnLst>
                              <p:par>
                                <p:cTn id="78" presetID="5" presetClass="entr" presetSubtype="10"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checkerboard(across)">
                                      <p:cBhvr>
                                        <p:cTn id="8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30" grpId="0"/>
      <p:bldP spid="3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935094">
            <a:off x="266608" y="226167"/>
            <a:ext cx="6404711" cy="61467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rot="472483">
            <a:off x="7195771" y="2119219"/>
            <a:ext cx="1503593" cy="3785650"/>
          </a:xfrm>
          <a:prstGeom prst="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dirty="0"/>
              <a:t>If He Owns It, He Can Give It!</a:t>
            </a:r>
            <a:endParaRPr kumimoji="0" lang="en-US" sz="4000" b="0" i="0" u="none" strike="noStrike" cap="none" spc="0" normalizeH="0" baseline="0" dirty="0">
              <a:ln>
                <a:noFill/>
              </a:ln>
              <a:solidFill>
                <a:srgbClr val="000000"/>
              </a:solidFill>
              <a:effectLst/>
              <a:uFillTx/>
              <a:sym typeface="Arial"/>
            </a:endParaRPr>
          </a:p>
        </p:txBody>
      </p:sp>
      <p:sp>
        <p:nvSpPr>
          <p:cNvPr id="2" name="TextBox 1"/>
          <p:cNvSpPr txBox="1"/>
          <p:nvPr/>
        </p:nvSpPr>
        <p:spPr>
          <a:xfrm>
            <a:off x="0" y="3619237"/>
            <a:ext cx="3574528" cy="1569658"/>
          </a:xfrm>
          <a:prstGeom prst="rect">
            <a:avLst/>
          </a:prstGeom>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sym typeface="Arial"/>
              </a:rPr>
              <a:t>The </a:t>
            </a:r>
            <a:r>
              <a:rPr kumimoji="0" lang="en-US" sz="3200" b="0" i="0" u="none" strike="noStrike" cap="none" spc="0" normalizeH="0" baseline="0" dirty="0">
                <a:ln>
                  <a:noFill/>
                </a:ln>
                <a:solidFill>
                  <a:schemeClr val="bg1"/>
                </a:solidFill>
                <a:effectLst/>
                <a:uFillTx/>
                <a:sym typeface="Arial"/>
              </a:rPr>
              <a:t>HEATHEN </a:t>
            </a:r>
            <a:r>
              <a:rPr lang="en-US" sz="3200" dirty="0">
                <a:solidFill>
                  <a:schemeClr val="bg1"/>
                </a:solidFill>
              </a:rPr>
              <a:t>is part of </a:t>
            </a:r>
            <a:r>
              <a:rPr lang="en-US" sz="3200" dirty="0"/>
              <a:t>the Son’s inheritance</a:t>
            </a:r>
            <a:endParaRPr kumimoji="0" lang="en-US" sz="32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2636749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133">
  <a:themeElements>
    <a:clrScheme name="133">
      <a:dk1>
        <a:srgbClr val="000000"/>
      </a:dk1>
      <a:lt1>
        <a:srgbClr val="FFFFFF"/>
      </a:lt1>
      <a:dk2>
        <a:srgbClr val="A7A7A7"/>
      </a:dk2>
      <a:lt2>
        <a:srgbClr val="535353"/>
      </a:lt2>
      <a:accent1>
        <a:srgbClr val="FF0000"/>
      </a:accent1>
      <a:accent2>
        <a:srgbClr val="FF6699"/>
      </a:accent2>
      <a:accent3>
        <a:srgbClr val="FFCAB8"/>
      </a:accent3>
      <a:accent4>
        <a:srgbClr val="707070"/>
      </a:accent4>
      <a:accent5>
        <a:srgbClr val="FFAAAA"/>
      </a:accent5>
      <a:accent6>
        <a:srgbClr val="E75C8A"/>
      </a:accent6>
      <a:hlink>
        <a:srgbClr val="0000FF"/>
      </a:hlink>
      <a:folHlink>
        <a:srgbClr val="FF00FF"/>
      </a:folHlink>
    </a:clrScheme>
    <a:fontScheme name="133">
      <a:majorFont>
        <a:latin typeface="Calibri"/>
        <a:ea typeface="Calibri"/>
        <a:cs typeface="Calibri"/>
      </a:majorFont>
      <a:minorFont>
        <a:latin typeface="Helvetica"/>
        <a:ea typeface="Helvetica"/>
        <a:cs typeface="Helvetica"/>
      </a:minorFont>
    </a:fontScheme>
    <a:fmtScheme name="1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9966"/>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33">
  <a:themeElements>
    <a:clrScheme name="133">
      <a:dk1>
        <a:srgbClr val="000000"/>
      </a:dk1>
      <a:lt1>
        <a:srgbClr val="FFFFFF"/>
      </a:lt1>
      <a:dk2>
        <a:srgbClr val="A7A7A7"/>
      </a:dk2>
      <a:lt2>
        <a:srgbClr val="535353"/>
      </a:lt2>
      <a:accent1>
        <a:srgbClr val="FF0000"/>
      </a:accent1>
      <a:accent2>
        <a:srgbClr val="FF6699"/>
      </a:accent2>
      <a:accent3>
        <a:srgbClr val="FFCAB8"/>
      </a:accent3>
      <a:accent4>
        <a:srgbClr val="707070"/>
      </a:accent4>
      <a:accent5>
        <a:srgbClr val="FFAAAA"/>
      </a:accent5>
      <a:accent6>
        <a:srgbClr val="E75C8A"/>
      </a:accent6>
      <a:hlink>
        <a:srgbClr val="0000FF"/>
      </a:hlink>
      <a:folHlink>
        <a:srgbClr val="FF00FF"/>
      </a:folHlink>
    </a:clrScheme>
    <a:fontScheme name="133">
      <a:majorFont>
        <a:latin typeface="Calibri"/>
        <a:ea typeface="Calibri"/>
        <a:cs typeface="Calibri"/>
      </a:majorFont>
      <a:minorFont>
        <a:latin typeface="Helvetica"/>
        <a:ea typeface="Helvetica"/>
        <a:cs typeface="Helvetica"/>
      </a:minorFont>
    </a:fontScheme>
    <a:fmtScheme name="1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9966"/>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47507</TotalTime>
  <Words>3156</Words>
  <Application>Microsoft Office PowerPoint</Application>
  <PresentationFormat>On-screen Show (4:3)</PresentationFormat>
  <Paragraphs>285</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Mazi Ijoma Nkem</dc:creator>
  <cp:lastModifiedBy>Mr Nkem</cp:lastModifiedBy>
  <cp:revision>962</cp:revision>
  <dcterms:modified xsi:type="dcterms:W3CDTF">2018-05-31T23:24:19Z</dcterms:modified>
</cp:coreProperties>
</file>